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16" r:id="rId1"/>
  </p:sldMasterIdLst>
  <p:notesMasterIdLst>
    <p:notesMasterId r:id="rId32"/>
  </p:notesMasterIdLst>
  <p:sldIdLst>
    <p:sldId id="256" r:id="rId2"/>
    <p:sldId id="282" r:id="rId3"/>
    <p:sldId id="257" r:id="rId4"/>
    <p:sldId id="266" r:id="rId5"/>
    <p:sldId id="289" r:id="rId6"/>
    <p:sldId id="290" r:id="rId7"/>
    <p:sldId id="267" r:id="rId8"/>
    <p:sldId id="261" r:id="rId9"/>
    <p:sldId id="262" r:id="rId10"/>
    <p:sldId id="263" r:id="rId11"/>
    <p:sldId id="286" r:id="rId12"/>
    <p:sldId id="264" r:id="rId13"/>
    <p:sldId id="268" r:id="rId14"/>
    <p:sldId id="272" r:id="rId15"/>
    <p:sldId id="271" r:id="rId16"/>
    <p:sldId id="269" r:id="rId17"/>
    <p:sldId id="270" r:id="rId18"/>
    <p:sldId id="278" r:id="rId19"/>
    <p:sldId id="277" r:id="rId20"/>
    <p:sldId id="276" r:id="rId21"/>
    <p:sldId id="275" r:id="rId22"/>
    <p:sldId id="284" r:id="rId23"/>
    <p:sldId id="274" r:id="rId24"/>
    <p:sldId id="273" r:id="rId25"/>
    <p:sldId id="281" r:id="rId26"/>
    <p:sldId id="280" r:id="rId27"/>
    <p:sldId id="279" r:id="rId28"/>
    <p:sldId id="258" r:id="rId29"/>
    <p:sldId id="287" r:id="rId30"/>
    <p:sldId id="259" r:id="rId31"/>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4" d="100"/>
          <a:sy n="74" d="100"/>
        </p:scale>
        <p:origin x="-11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C041F25-7CB5-4896-B04E-2BF81834C9A9}" type="datetimeFigureOut">
              <a:rPr lang="fa-IR" smtClean="0"/>
              <a:pPr/>
              <a:t>1435/09/19</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1D53CD0-1AE5-4DDA-B3AC-EED85832585E}" type="slidenum">
              <a:rPr lang="fa-IR" smtClean="0"/>
              <a:pPr/>
              <a:t>‹#›</a:t>
            </a:fld>
            <a:endParaRPr lang="fa-IR"/>
          </a:p>
        </p:txBody>
      </p:sp>
    </p:spTree>
    <p:extLst>
      <p:ext uri="{BB962C8B-B14F-4D97-AF65-F5344CB8AC3E}">
        <p14:creationId xmlns:p14="http://schemas.microsoft.com/office/powerpoint/2010/main" val="336769820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2" name="Footer Placeholder 1"/>
          <p:cNvSpPr>
            <a:spLocks noGrp="1"/>
          </p:cNvSpPr>
          <p:nvPr>
            <p:ph type="ftr" sz="quarter" idx="11"/>
          </p:nvPr>
        </p:nvSpPr>
        <p:spPr/>
        <p:txBody>
          <a:bodyPr/>
          <a:lstStyle/>
          <a:p>
            <a:endParaRPr lang="fa-IR"/>
          </a:p>
        </p:txBody>
      </p:sp>
      <p:sp>
        <p:nvSpPr>
          <p:cNvPr id="15" name="Slide Number Placeholder 14"/>
          <p:cNvSpPr>
            <a:spLocks noGrp="1"/>
          </p:cNvSpPr>
          <p:nvPr>
            <p:ph type="sldNum" sz="quarter" idx="12"/>
          </p:nvPr>
        </p:nvSpPr>
        <p:spPr>
          <a:xfrm>
            <a:off x="8229600" y="6473952"/>
            <a:ext cx="758952" cy="246888"/>
          </a:xfrm>
        </p:spPr>
        <p:txBody>
          <a:bodyPr/>
          <a:lstStyle/>
          <a:p>
            <a:fld id="{0246AEB7-33B1-46D3-8C92-B2A5AFC17656}"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19" name="Footer Placeholder 18"/>
          <p:cNvSpPr>
            <a:spLocks noGrp="1"/>
          </p:cNvSpPr>
          <p:nvPr>
            <p:ph type="ftr" sz="quarter" idx="11"/>
          </p:nvPr>
        </p:nvSpPr>
        <p:spPr>
          <a:xfrm>
            <a:off x="3581400" y="76200"/>
            <a:ext cx="2895600" cy="288925"/>
          </a:xfrm>
        </p:spPr>
        <p:txBody>
          <a:bodyPr/>
          <a:lstStyle/>
          <a:p>
            <a:endParaRPr lang="fa-IR"/>
          </a:p>
        </p:txBody>
      </p:sp>
      <p:sp>
        <p:nvSpPr>
          <p:cNvPr id="16" name="Slide Number Placeholder 15"/>
          <p:cNvSpPr>
            <a:spLocks noGrp="1"/>
          </p:cNvSpPr>
          <p:nvPr>
            <p:ph type="sldNum" sz="quarter" idx="12"/>
          </p:nvPr>
        </p:nvSpPr>
        <p:spPr>
          <a:xfrm>
            <a:off x="8229600" y="6473952"/>
            <a:ext cx="758952" cy="246888"/>
          </a:xfrm>
        </p:spPr>
        <p:txBody>
          <a:bodyPr/>
          <a:lstStyle/>
          <a:p>
            <a:fld id="{0246AEB7-33B1-46D3-8C92-B2A5AFC17656}"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11" name="Footer Placeholder 10"/>
          <p:cNvSpPr>
            <a:spLocks noGrp="1"/>
          </p:cNvSpPr>
          <p:nvPr>
            <p:ph type="ftr" sz="quarter" idx="11"/>
          </p:nvPr>
        </p:nvSpPr>
        <p:spPr/>
        <p:txBody>
          <a:bodyPr/>
          <a:lstStyle/>
          <a:p>
            <a:endParaRPr lang="fa-IR"/>
          </a:p>
        </p:txBody>
      </p:sp>
      <p:sp>
        <p:nvSpPr>
          <p:cNvPr id="16" name="Slide Number Placeholder 15"/>
          <p:cNvSpPr>
            <a:spLocks noGrp="1"/>
          </p:cNvSpPr>
          <p:nvPr>
            <p:ph type="sldNum" sz="quarter" idx="12"/>
          </p:nvPr>
        </p:nvSpPr>
        <p:spPr/>
        <p:txBody>
          <a:bodyPr/>
          <a:lstStyle/>
          <a:p>
            <a:fld id="{0246AEB7-33B1-46D3-8C92-B2A5AFC17656}" type="slidenum">
              <a:rPr lang="fa-IR" smtClean="0"/>
              <a:pPr/>
              <a:t>‹#›</a:t>
            </a:fld>
            <a:endParaRPr lang="fa-I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10" name="Footer Placeholder 9"/>
          <p:cNvSpPr>
            <a:spLocks noGrp="1"/>
          </p:cNvSpPr>
          <p:nvPr>
            <p:ph type="ftr" sz="quarter" idx="11"/>
          </p:nvPr>
        </p:nvSpPr>
        <p:spPr/>
        <p:txBody>
          <a:bodyPr/>
          <a:lstStyle/>
          <a:p>
            <a:endParaRPr lang="fa-IR"/>
          </a:p>
        </p:txBody>
      </p:sp>
      <p:sp>
        <p:nvSpPr>
          <p:cNvPr id="31" name="Slide Number Placeholder 30"/>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a:xfrm>
            <a:off x="8229600" y="6477000"/>
            <a:ext cx="762000" cy="246888"/>
          </a:xfrm>
        </p:spPr>
        <p:txBody>
          <a:bodyPr/>
          <a:lstStyle/>
          <a:p>
            <a:fld id="{0246AEB7-33B1-46D3-8C92-B2A5AFC17656}" type="slidenum">
              <a:rPr lang="fa-IR" smtClean="0"/>
              <a:pPr/>
              <a:t>‹#›</a:t>
            </a:fld>
            <a:endParaRPr lang="fa-I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21" name="Footer Placeholder 20"/>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24" name="Footer Placeholder 23"/>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29" name="Footer Placeholder 28"/>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5" name="Footer Placeholder 4"/>
          <p:cNvSpPr>
            <a:spLocks noGrp="1"/>
          </p:cNvSpPr>
          <p:nvPr>
            <p:ph type="ftr" sz="quarter" idx="11"/>
          </p:nvPr>
        </p:nvSpPr>
        <p:spPr/>
        <p:txBody>
          <a:bodyPr/>
          <a:lstStyle/>
          <a:p>
            <a:endParaRPr lang="fa-IR"/>
          </a:p>
        </p:txBody>
      </p:sp>
      <p:sp>
        <p:nvSpPr>
          <p:cNvPr id="31" name="Slide Number Placeholder 30"/>
          <p:cNvSpPr>
            <a:spLocks noGrp="1"/>
          </p:cNvSpPr>
          <p:nvPr>
            <p:ph type="sldNum" sz="quarter" idx="12"/>
          </p:nvPr>
        </p:nvSpPr>
        <p:spPr/>
        <p:txBody>
          <a:bodyPr/>
          <a:lstStyle/>
          <a:p>
            <a:fld id="{0246AEB7-33B1-46D3-8C92-B2A5AFC17656}" type="slidenum">
              <a:rPr lang="fa-IR" smtClean="0"/>
              <a:pPr/>
              <a:t>‹#›</a:t>
            </a:fld>
            <a:endParaRPr lang="fa-I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3EEC9B-D550-494C-A027-5F6668880C69}" type="datetimeFigureOut">
              <a:rPr lang="fa-IR" smtClean="0"/>
              <a:pPr/>
              <a:t>1435/09/19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246AEB7-33B1-46D3-8C92-B2A5AFC17656}"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33EEC9B-D550-494C-A027-5F6668880C69}" type="datetimeFigureOut">
              <a:rPr lang="fa-IR" smtClean="0"/>
              <a:pPr/>
              <a:t>1435/09/19</a:t>
            </a:fld>
            <a:endParaRPr lang="fa-I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a-I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246AEB7-33B1-46D3-8C92-B2A5AFC17656}" type="slidenum">
              <a:rPr lang="fa-IR" smtClean="0"/>
              <a:pPr/>
              <a:t>‹#›</a:t>
            </a:fld>
            <a:endParaRPr lang="fa-I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357290" y="2357430"/>
            <a:ext cx="6399509" cy="769441"/>
          </a:xfrm>
          <a:prstGeom prst="rect">
            <a:avLst/>
          </a:prstGeom>
        </p:spPr>
        <p:txBody>
          <a:bodyPr wrap="none">
            <a:spAutoFit/>
          </a:bodyPr>
          <a:lstStyle/>
          <a:p>
            <a:pPr algn="ctr"/>
            <a:r>
              <a:rPr lang="fa-IR" sz="4400" b="1" dirty="0" smtClean="0">
                <a:ln w="17780" cmpd="sng">
                  <a:solidFill>
                    <a:srgbClr val="FFFFFF"/>
                  </a:solidFill>
                  <a:prstDash val="solid"/>
                  <a:miter lim="800000"/>
                </a:ln>
                <a:solidFill>
                  <a:srgbClr val="FF0000"/>
                </a:solidFill>
                <a:effectLst>
                  <a:outerShdw blurRad="50800" algn="tl" rotWithShape="0">
                    <a:srgbClr val="000000"/>
                  </a:outerShdw>
                </a:effectLst>
              </a:rPr>
              <a:t>بسم الله الرحمن الرحیم</a:t>
            </a:r>
            <a:endParaRPr lang="en-US" sz="4400" b="1" dirty="0">
              <a:ln w="17780" cmpd="sng">
                <a:solidFill>
                  <a:srgbClr val="FFFFFF"/>
                </a:solidFill>
                <a:prstDash val="solid"/>
                <a:miter lim="800000"/>
              </a:ln>
              <a:solidFill>
                <a:srgbClr val="FF0000"/>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71670" y="1714488"/>
            <a:ext cx="5009705" cy="58477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a-IR" sz="3200" b="1" cap="all" spc="0" dirty="0" smtClean="0">
                <a:ln w="0"/>
                <a:solidFill>
                  <a:schemeClr val="tx1">
                    <a:lumMod val="95000"/>
                    <a:lumOff val="5000"/>
                  </a:schemeClr>
                </a:solidFill>
                <a:effectLst>
                  <a:reflection blurRad="12700" stA="50000" endPos="50000" dist="5000" dir="5400000" sy="-100000" rotWithShape="0"/>
                </a:effectLst>
              </a:rPr>
              <a:t>پروژه درس تکنولوژی بتن </a:t>
            </a:r>
            <a:endParaRPr lang="en-US" sz="3200" b="1" cap="all" spc="0" dirty="0">
              <a:ln w="0"/>
              <a:solidFill>
                <a:schemeClr val="tx1">
                  <a:lumMod val="95000"/>
                  <a:lumOff val="5000"/>
                </a:schemeClr>
              </a:solidFill>
              <a:effectLst>
                <a:reflection blurRad="12700" stA="50000" endPos="50000" dist="5000" dir="5400000" sy="-100000" rotWithShape="0"/>
              </a:effectLst>
            </a:endParaRPr>
          </a:p>
        </p:txBody>
      </p:sp>
      <p:sp>
        <p:nvSpPr>
          <p:cNvPr id="10" name="Rectangle 9"/>
          <p:cNvSpPr/>
          <p:nvPr/>
        </p:nvSpPr>
        <p:spPr>
          <a:xfrm>
            <a:off x="2428860" y="3429000"/>
            <a:ext cx="4213012"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a-IR" sz="3200" b="1" cap="all" dirty="0" smtClean="0">
                <a:ln w="0"/>
                <a:solidFill>
                  <a:schemeClr val="tx1">
                    <a:lumMod val="95000"/>
                    <a:lumOff val="5000"/>
                  </a:schemeClr>
                </a:solidFill>
                <a:effectLst>
                  <a:reflection blurRad="12700" stA="50000" endPos="50000" dist="5000" dir="5400000" sy="-100000" rotWithShape="0"/>
                </a:effectLst>
              </a:rPr>
              <a:t>موضوع بتن خودتراکم</a:t>
            </a:r>
            <a:endParaRPr lang="en-US" sz="3200" b="1" cap="all" spc="0" dirty="0">
              <a:ln w="0"/>
              <a:solidFill>
                <a:schemeClr val="tx1">
                  <a:lumMod val="95000"/>
                  <a:lumOff val="5000"/>
                </a:schemeClr>
              </a:soli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4282" y="1357298"/>
            <a:ext cx="8929718" cy="4031873"/>
          </a:xfrm>
          <a:prstGeom prst="rect">
            <a:avLst/>
          </a:prstGeom>
        </p:spPr>
        <p:txBody>
          <a:bodyPr wrap="square">
            <a:spAutoFit/>
          </a:bodyPr>
          <a:lstStyle/>
          <a:p>
            <a:r>
              <a:rPr lang="fa-IR" sz="3200" b="1" dirty="0" smtClean="0">
                <a:solidFill>
                  <a:schemeClr val="tx1">
                    <a:lumMod val="75000"/>
                    <a:lumOff val="25000"/>
                  </a:schemeClr>
                </a:solidFill>
                <a:cs typeface="Nazanin" pitchFamily="2" charset="-78"/>
              </a:rPr>
              <a:t>بتن خود تراکم " يکي از انواع بسيار جالب بتن هاي توانمند است که در بدو امر براي کاربرد در قطعات بتن آرمه پر آرماتور ابداع و ساخته شد ولي امروزه کاربرد اين نوع بتن يکي از مشکلات عمده اجراي کارهاي بتني در محيط هاي شهري را حل مي کند که عبارت از آلودگي صوتي ناشي از کاربرد ويبراتور براي لرزاندن و جادادن بتن است. اين آلودگي صوتي، کاربرد شبانه بتن در محيط هاي شهري را غير عملي مي سازد ولي با کاربرد بتن خود تراکم، ديگر نيازي به لرزاندن بتن نيست و مي توان کارهاي اجرايي را در مدت شب نيز ادامه داد. امروزه در برخي از کشورها به منظور برجسته کردن اين مشخصه بتن خود تراکم، به آن نام " بتن بي صدا " داده اند</a:t>
            </a:r>
            <a:endParaRPr lang="fa-IR" sz="3200" b="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85861"/>
            <a:ext cx="9144000" cy="3539430"/>
          </a:xfrm>
          <a:prstGeom prst="rect">
            <a:avLst/>
          </a:prstGeom>
        </p:spPr>
        <p:txBody>
          <a:bodyPr wrap="square">
            <a:spAutoFit/>
          </a:bodyPr>
          <a:lstStyle/>
          <a:p>
            <a:r>
              <a:rPr lang="fa-IR" sz="3200" b="1" dirty="0" smtClean="0">
                <a:solidFill>
                  <a:schemeClr val="tx1">
                    <a:lumMod val="75000"/>
                    <a:lumOff val="25000"/>
                  </a:schemeClr>
                </a:solidFill>
                <a:cs typeface="Nazanin" pitchFamily="2" charset="-78"/>
              </a:rPr>
              <a:t>در حال حاضر فرهنگ متعارف مهندسي بتن در کشور، استفاده از بتن با اسلامپ زياد را قابل قبول نمي داند و دليل اين است که معمولاً چنانچه رواني بتن زياد باشد، اين افزايش به دليل استفاده از آب زياد (بيش از آنچه در طرح اختلاط پيش بيني شده است) و يا استفاده از افزودني ها با درصد زياد ايجاد شده است، که در هر دو صورت، بتن از حيث مقاومت با مشکل روبرو است. بتن خود تراکم که براي حل مشکلات ناشي از تراکم در بتن ريزي توسعه يافته است، در عين کارايي و رواني زياد، داراي مقاومت کافي در برابر جداشدگي و آب انداختگي است و مشخصات مکانيکي آن نيز در حالت حداقل برابر بتن سنتي مي باشد.</a:t>
            </a:r>
            <a:endParaRPr lang="fa-IR" sz="3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42984"/>
            <a:ext cx="9144000" cy="3539430"/>
          </a:xfrm>
          <a:prstGeom prst="rect">
            <a:avLst/>
          </a:prstGeom>
        </p:spPr>
        <p:txBody>
          <a:bodyPr wrap="square">
            <a:spAutoFit/>
          </a:bodyPr>
          <a:lstStyle/>
          <a:p>
            <a:r>
              <a:rPr lang="fa-IR" sz="2800" dirty="0" smtClean="0">
                <a:latin typeface="ISOCP" pitchFamily="2" charset="0"/>
                <a:cs typeface="ISOCP" pitchFamily="2" charset="0"/>
              </a:rPr>
              <a:t>دست یابی به بتنی با قابلیت خودترازی و خود تراکمی  بدون افت در مقاومت، روانی و یا جداشدگی، یکی از دست آوردهای مهم در عرصه عمران در کشورهای مختلف بوده است. در اوایل قرن بیستم به دلیل خشک بودن مخلوط بتنی، تراکم بتن تنها از طریق اعمال ضربه های سنگین در مقاطع وسیع و در دسترس ممکن بود</a:t>
            </a:r>
            <a:r>
              <a:rPr lang="en-US" sz="2800" dirty="0" smtClean="0">
                <a:latin typeface="ISOCP" pitchFamily="2" charset="0"/>
                <a:cs typeface="ISOCP" pitchFamily="2" charset="0"/>
              </a:rPr>
              <a:t>. </a:t>
            </a:r>
            <a:r>
              <a:rPr lang="fa-IR" sz="2800" dirty="0" smtClean="0">
                <a:latin typeface="ISOCP" pitchFamily="2" charset="0"/>
                <a:cs typeface="ISOCP" pitchFamily="2" charset="0"/>
              </a:rPr>
              <a:t>با شیوع استفاده از بتن های مسلح و آشکار شدن مشکلات اجرایی کاربرد مخلوط های خشک، گرایش به استفاده از مخلوطهای مرطوب تر گسترش یافت اما شناسایی تاثیر نسبت آب به سیمان در سال1920 نشان داد که افزایش این نسبت می تواند موجب افت در مقاومت بتن گردد. </a:t>
            </a:r>
            <a:endParaRPr lang="fa-IR" sz="2800" dirty="0">
              <a:latin typeface="ISOCP" pitchFamily="2" charset="0"/>
              <a:cs typeface="ISOCP" pitchFamily="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43841"/>
            <a:ext cx="9144000" cy="4524315"/>
          </a:xfrm>
          <a:prstGeom prst="rect">
            <a:avLst/>
          </a:prstGeom>
        </p:spPr>
        <p:txBody>
          <a:bodyPr wrap="square">
            <a:spAutoFit/>
          </a:bodyPr>
          <a:lstStyle/>
          <a:p>
            <a:r>
              <a:rPr lang="fa-IR" sz="3200" dirty="0" smtClean="0">
                <a:latin typeface="Sakkal Majalla" pitchFamily="2" charset="-78"/>
                <a:cs typeface="Sakkal Majalla" pitchFamily="2" charset="-78"/>
              </a:rPr>
              <a:t>در سال های بعد، توجه به مسئله دوام بتن همچنین تاثیر مخرب افزایش نسبت آب به سیمان را به نفوذ پذیری و کاهش دوام بتن آشکار ساخت. این همه باعث گردید تا توجه ویژه ای بر خواص کارایی و رئولوژی بتن و نیز روش های تراکم، با هدف بهبود خواص مقاومت و دوام آن صورت گیرد. این تحقیقات در نهایت منجر به معرفی بتن خود متراکم در ژاپن گردید</a:t>
            </a:r>
            <a:r>
              <a:rPr lang="en-US" sz="3200" dirty="0" smtClean="0">
                <a:latin typeface="Sakkal Majalla" pitchFamily="2" charset="-78"/>
                <a:cs typeface="Sakkal Majalla" pitchFamily="2" charset="-78"/>
              </a:rPr>
              <a:t>. </a:t>
            </a:r>
            <a:r>
              <a:rPr lang="fa-IR" sz="3200" dirty="0" smtClean="0">
                <a:latin typeface="Sakkal Majalla" pitchFamily="2" charset="-78"/>
                <a:cs typeface="Sakkal Majalla" pitchFamily="2" charset="-78"/>
              </a:rPr>
              <a:t>که بتن خودتراکم بتنی با قابلیت جریان زیاد که می تواند تنها تحت تاثیر نیروی ثقل و بدون نیاز به انجام هرگونه فرآیند دیگری تمامی زوایای قالب را پر کرده و آرماتور ها دربرگیرد، بدون آنکه جداشدگی یا آب انداختن ایجاد گردد</a:t>
            </a:r>
            <a:r>
              <a:rPr lang="en-US" sz="3200" dirty="0" smtClean="0">
                <a:latin typeface="Sakkal Majalla" pitchFamily="2" charset="-78"/>
                <a:cs typeface="Sakkal Majalla" pitchFamily="2" charset="-78"/>
              </a:rPr>
              <a:t>.</a:t>
            </a:r>
            <a:br>
              <a:rPr lang="en-US" sz="3200" dirty="0" smtClean="0">
                <a:latin typeface="Sakkal Majalla" pitchFamily="2" charset="-78"/>
                <a:cs typeface="Sakkal Majalla" pitchFamily="2" charset="-78"/>
              </a:rPr>
            </a:br>
            <a:endParaRPr lang="fa-IR" sz="3200"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C33.JPG"/>
          <p:cNvPicPr>
            <a:picLocks noChangeAspect="1"/>
          </p:cNvPicPr>
          <p:nvPr/>
        </p:nvPicPr>
        <p:blipFill>
          <a:blip r:embed="rId2"/>
          <a:stretch>
            <a:fillRect/>
          </a:stretch>
        </p:blipFill>
        <p:spPr>
          <a:xfrm>
            <a:off x="4572000" y="0"/>
            <a:ext cx="4572000" cy="6858000"/>
          </a:xfrm>
          <a:prstGeom prst="rect">
            <a:avLst/>
          </a:prstGeom>
          <a:ln>
            <a:noFill/>
          </a:ln>
          <a:effectLst>
            <a:outerShdw blurRad="292100" dist="139700" dir="2700000" algn="tl" rotWithShape="0">
              <a:srgbClr val="333333">
                <a:alpha val="65000"/>
              </a:srgbClr>
            </a:outerShdw>
          </a:effectLst>
        </p:spPr>
      </p:pic>
      <p:pic>
        <p:nvPicPr>
          <p:cNvPr id="4" name="Picture 2" descr="E:\عمران\بتن\04.jpg"/>
          <p:cNvPicPr>
            <a:picLocks noChangeAspect="1" noChangeArrowheads="1"/>
          </p:cNvPicPr>
          <p:nvPr/>
        </p:nvPicPr>
        <p:blipFill>
          <a:blip r:embed="rId3"/>
          <a:srcRect/>
          <a:stretch>
            <a:fillRect/>
          </a:stretch>
        </p:blipFill>
        <p:spPr bwMode="auto">
          <a:xfrm>
            <a:off x="0" y="0"/>
            <a:ext cx="4500562"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285720" y="4714884"/>
            <a:ext cx="3858750" cy="584775"/>
          </a:xfrm>
          <a:prstGeom prst="rect">
            <a:avLst/>
          </a:prstGeom>
        </p:spPr>
        <p:txBody>
          <a:bodyPr wrap="none">
            <a:spAutoFit/>
          </a:bodyPr>
          <a:lstStyle/>
          <a:p>
            <a:pPr algn="ctr"/>
            <a:r>
              <a:rPr lang="fa-IR"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rPr>
              <a:t>بتن خودمتراکم(</a:t>
            </a:r>
            <a:r>
              <a:rPr lang="en-US"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rPr>
              <a:t>(</a:t>
            </a:r>
            <a:r>
              <a:rPr lang="en-US" sz="32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rPr>
              <a:t>scc</a:t>
            </a:r>
            <a:endParaRPr lang="en-US" sz="32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endParaRPr>
          </a:p>
        </p:txBody>
      </p:sp>
      <p:sp>
        <p:nvSpPr>
          <p:cNvPr id="6" name="Rectangle 5"/>
          <p:cNvSpPr/>
          <p:nvPr/>
        </p:nvSpPr>
        <p:spPr>
          <a:xfrm>
            <a:off x="6000760" y="2500306"/>
            <a:ext cx="2279791" cy="461665"/>
          </a:xfrm>
          <a:prstGeom prst="rect">
            <a:avLst/>
          </a:prstGeom>
        </p:spPr>
        <p:txBody>
          <a:bodyPr wrap="none">
            <a:spAutoFit/>
          </a:bodyPr>
          <a:lstStyle/>
          <a:p>
            <a:pPr algn="ctr"/>
            <a:r>
              <a:rPr lang="fa-IR" sz="2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rPr>
              <a:t>بتن خودمتراکم</a:t>
            </a:r>
            <a:endParaRPr lang="en-US" sz="2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FF00"/>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57298"/>
            <a:ext cx="9001156" cy="2554545"/>
          </a:xfrm>
          <a:prstGeom prst="rect">
            <a:avLst/>
          </a:prstGeom>
        </p:spPr>
        <p:txBody>
          <a:bodyPr wrap="square">
            <a:spAutoFit/>
          </a:bodyPr>
          <a:lstStyle/>
          <a:p>
            <a:pPr algn="just"/>
            <a:r>
              <a:rPr lang="fa-IR" sz="3200" b="1" dirty="0" smtClean="0">
                <a:solidFill>
                  <a:schemeClr val="tx1">
                    <a:lumMod val="75000"/>
                    <a:lumOff val="25000"/>
                  </a:schemeClr>
                </a:solidFill>
                <a:cs typeface="Nazanin" pitchFamily="2" charset="-78"/>
              </a:rPr>
              <a:t>با توسعه روز افزون سازه هاي بتني و با تأکيد بر مقاومت و دوام آن از يک سو و کمبود يا نبود کارگران ماهر از سويي ديگر و گسترش صنايع پيش ساخته بتني در دنيا موجب گرديد که بتني طراحي شود که براي تراکم و تحکيم خود نيازي به عمل لرزاندن در جريان بتن ريزي نداشته باشد. ساخت اين نوع بتن با استفاده از افزودني هاي شيميايي (فوق روان سازه هاي نسل جديد) و معدني امکان پذير شده است.</a:t>
            </a:r>
            <a:endParaRPr lang="en-US" sz="3200" b="1" dirty="0" smtClean="0">
              <a:solidFill>
                <a:schemeClr val="tx1">
                  <a:lumMod val="75000"/>
                  <a:lumOff val="25000"/>
                </a:schemeClr>
              </a:solidFill>
              <a:cs typeface="Nazanin"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5984" y="357166"/>
            <a:ext cx="4201791" cy="646331"/>
          </a:xfrm>
          <a:prstGeom prst="rect">
            <a:avLst/>
          </a:prstGeom>
        </p:spPr>
        <p:txBody>
          <a:bodyPr wrap="none">
            <a:spAutoFit/>
          </a:bodyPr>
          <a:lstStyle/>
          <a:p>
            <a:r>
              <a:rPr lang="fa-IR" sz="3600" b="1" dirty="0" smtClean="0">
                <a:cs typeface="Nazanin" pitchFamily="2" charset="-78"/>
              </a:rPr>
              <a:t>دلايل گسترش بتن خود تراکم در دنيا</a:t>
            </a:r>
            <a:endParaRPr lang="fa-IR" sz="3600" dirty="0"/>
          </a:p>
        </p:txBody>
      </p:sp>
      <p:sp>
        <p:nvSpPr>
          <p:cNvPr id="8" name="Content Placeholder 7"/>
          <p:cNvSpPr>
            <a:spLocks noGrp="1"/>
          </p:cNvSpPr>
          <p:nvPr>
            <p:ph idx="1"/>
          </p:nvPr>
        </p:nvSpPr>
        <p:spPr>
          <a:xfrm>
            <a:off x="214282" y="1643050"/>
            <a:ext cx="8686800" cy="4525963"/>
          </a:xfrm>
        </p:spPr>
        <p:txBody>
          <a:bodyPr/>
          <a:lstStyle/>
          <a:p>
            <a:r>
              <a:rPr lang="fa-IR" dirty="0" smtClean="0">
                <a:solidFill>
                  <a:schemeClr val="tx1"/>
                </a:solidFill>
                <a:cs typeface="Nazanin" pitchFamily="2" charset="-78"/>
              </a:rPr>
              <a:t>کمبود کارگران ماهر بتن ريزي به ويژه کارگران ويبره زن</a:t>
            </a:r>
            <a:endParaRPr lang="en-US" dirty="0" smtClean="0">
              <a:solidFill>
                <a:schemeClr val="tx1"/>
              </a:solidFill>
              <a:cs typeface="Nazanin" pitchFamily="2" charset="-78"/>
            </a:endParaRPr>
          </a:p>
          <a:p>
            <a:r>
              <a:rPr lang="fa-IR" dirty="0" smtClean="0">
                <a:solidFill>
                  <a:schemeClr val="tx1"/>
                </a:solidFill>
                <a:cs typeface="Nazanin" pitchFamily="2" charset="-78"/>
              </a:rPr>
              <a:t>افزايش سرعت اجراي سازه هاي بتني در سهولت بتن ريزي </a:t>
            </a:r>
            <a:endParaRPr lang="en-US" dirty="0" smtClean="0">
              <a:solidFill>
                <a:schemeClr val="tx1"/>
              </a:solidFill>
              <a:cs typeface="Nazanin" pitchFamily="2" charset="-78"/>
            </a:endParaRPr>
          </a:p>
          <a:p>
            <a:r>
              <a:rPr lang="fa-IR" dirty="0" smtClean="0">
                <a:solidFill>
                  <a:schemeClr val="tx1"/>
                </a:solidFill>
                <a:cs typeface="Nazanin" pitchFamily="2" charset="-78"/>
              </a:rPr>
              <a:t>توسعه سازه هاي بتني در دنيا و نياز به بتن هاي با خواص ويژه</a:t>
            </a:r>
            <a:endParaRPr lang="en-US" dirty="0" smtClean="0">
              <a:solidFill>
                <a:schemeClr val="tx1"/>
              </a:solidFill>
              <a:cs typeface="Nazanin" pitchFamily="2" charset="-78"/>
            </a:endParaRPr>
          </a:p>
          <a:p>
            <a:r>
              <a:rPr lang="fa-IR" dirty="0" smtClean="0">
                <a:solidFill>
                  <a:schemeClr val="tx1"/>
                </a:solidFill>
                <a:cs typeface="Nazanin" pitchFamily="2" charset="-78"/>
              </a:rPr>
              <a:t>امکان بهبود کيفيت مکانيکي بتن</a:t>
            </a:r>
            <a:endParaRPr lang="en-US" dirty="0" smtClean="0">
              <a:solidFill>
                <a:schemeClr val="tx1"/>
              </a:solidFill>
              <a:cs typeface="Nazanin" pitchFamily="2" charset="-78"/>
            </a:endParaRPr>
          </a:p>
          <a:p>
            <a:r>
              <a:rPr lang="fa-IR" dirty="0" smtClean="0">
                <a:solidFill>
                  <a:schemeClr val="tx1"/>
                </a:solidFill>
                <a:cs typeface="Nazanin" pitchFamily="2" charset="-78"/>
              </a:rPr>
              <a:t>امکان اجراي سازه هاي بتني ظريف و سنگين و انتخاب مقاطه کوچک با ميلگردهاي فشرده (آزادي عمل بيشتر در طراحي)</a:t>
            </a:r>
            <a:endParaRPr lang="en-US" dirty="0" smtClean="0">
              <a:solidFill>
                <a:schemeClr val="tx1"/>
              </a:solidFill>
              <a:cs typeface="Nazanin" pitchFamily="2" charset="-78"/>
            </a:endParaRPr>
          </a:p>
          <a:p>
            <a:endParaRPr lang="fa-IR"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fa-IR" dirty="0" smtClean="0">
                <a:solidFill>
                  <a:schemeClr val="tx1"/>
                </a:solidFill>
                <a:cs typeface="Nazanin" pitchFamily="2" charset="-78"/>
              </a:rPr>
              <a:t>توسعه صنايع پيش ساخته بتني</a:t>
            </a:r>
            <a:endParaRPr lang="en-US" dirty="0" smtClean="0">
              <a:solidFill>
                <a:schemeClr val="tx1"/>
              </a:solidFill>
              <a:cs typeface="Nazanin" pitchFamily="2" charset="-78"/>
            </a:endParaRPr>
          </a:p>
          <a:p>
            <a:r>
              <a:rPr lang="fa-IR" dirty="0" smtClean="0">
                <a:solidFill>
                  <a:schemeClr val="tx1"/>
                </a:solidFill>
                <a:cs typeface="Nazanin" pitchFamily="2" charset="-78"/>
              </a:rPr>
              <a:t>صرفه جوئي اقتصادي با توجه به کاهش نيروي انساني لازم و زمان ساخت</a:t>
            </a:r>
            <a:endParaRPr lang="en-US" dirty="0" smtClean="0">
              <a:solidFill>
                <a:schemeClr val="tx1"/>
              </a:solidFill>
              <a:cs typeface="Nazanin" pitchFamily="2" charset="-78"/>
            </a:endParaRPr>
          </a:p>
          <a:p>
            <a:r>
              <a:rPr lang="fa-IR" dirty="0" smtClean="0">
                <a:solidFill>
                  <a:schemeClr val="tx1"/>
                </a:solidFill>
                <a:cs typeface="Nazanin" pitchFamily="2" charset="-78"/>
              </a:rPr>
              <a:t>اجراي سازه هاي بتني ويژه مانند بتن ريزي در زير آب</a:t>
            </a:r>
            <a:endParaRPr lang="en-US" dirty="0" smtClean="0">
              <a:solidFill>
                <a:schemeClr val="tx1"/>
              </a:solidFill>
              <a:cs typeface="Nazanin" pitchFamily="2" charset="-78"/>
            </a:endParaRPr>
          </a:p>
          <a:p>
            <a:r>
              <a:rPr lang="fa-IR" dirty="0" smtClean="0">
                <a:solidFill>
                  <a:schemeClr val="tx1"/>
                </a:solidFill>
                <a:cs typeface="Nazanin" pitchFamily="2" charset="-78"/>
              </a:rPr>
              <a:t>توجه به سطح تمام شده زيبا و مرغوب سازه هاي بتني</a:t>
            </a:r>
            <a:endParaRPr lang="en-US" dirty="0" smtClean="0">
              <a:solidFill>
                <a:schemeClr val="tx1"/>
              </a:solidFill>
              <a:cs typeface="Nazanin" pitchFamily="2" charset="-78"/>
            </a:endParaRPr>
          </a:p>
          <a:p>
            <a:r>
              <a:rPr lang="fa-IR" dirty="0" smtClean="0">
                <a:solidFill>
                  <a:schemeClr val="tx1"/>
                </a:solidFill>
                <a:cs typeface="Nazanin" pitchFamily="2" charset="-78"/>
              </a:rPr>
              <a:t>کاهش سر و صدا و آلودگي صوتي محيط کار به ويژه در صنايع پيش ساخته بتني</a:t>
            </a:r>
            <a:endParaRPr lang="en-US" dirty="0" smtClean="0">
              <a:solidFill>
                <a:schemeClr val="tx1"/>
              </a:solidFill>
              <a:cs typeface="Nazanin" pitchFamily="2" charset="-78"/>
            </a:endParaRPr>
          </a:p>
          <a:p>
            <a:endParaRPr lang="fa-IR"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faraz system\Downloads\3150nzd.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Rectangle 2"/>
          <p:cNvSpPr/>
          <p:nvPr/>
        </p:nvSpPr>
        <p:spPr>
          <a:xfrm>
            <a:off x="1357290" y="1000108"/>
            <a:ext cx="5953874" cy="769441"/>
          </a:xfrm>
          <a:prstGeom prst="rect">
            <a:avLst/>
          </a:prstGeom>
          <a:noFill/>
        </p:spPr>
        <p:txBody>
          <a:bodyPr wrap="none" lIns="91440" tIns="45720" rIns="91440" bIns="45720">
            <a:spAutoFit/>
          </a:bodyPr>
          <a:lstStyle/>
          <a:p>
            <a:pPr algn="ctr"/>
            <a:r>
              <a:rPr lang="fa-IR" sz="4400" b="1" cap="none" spc="0" dirty="0" smtClean="0">
                <a:ln w="10541" cmpd="sng">
                  <a:solidFill>
                    <a:schemeClr val="accent1">
                      <a:shade val="88000"/>
                      <a:satMod val="110000"/>
                    </a:schemeClr>
                  </a:solidFill>
                  <a:prstDash val="solid"/>
                </a:ln>
                <a:solidFill>
                  <a:schemeClr val="tx1">
                    <a:lumMod val="95000"/>
                    <a:lumOff val="5000"/>
                  </a:schemeClr>
                </a:solidFill>
                <a:effectLst/>
              </a:rPr>
              <a:t>اسلامپ بتن خودتراکم</a:t>
            </a:r>
            <a:endParaRPr lang="en-US" sz="4400" b="1" cap="none" spc="0" dirty="0">
              <a:ln w="10541" cmpd="sng">
                <a:solidFill>
                  <a:schemeClr val="accent1">
                    <a:shade val="88000"/>
                    <a:satMod val="110000"/>
                  </a:schemeClr>
                </a:solidFill>
                <a:prstDash val="solid"/>
              </a:ln>
              <a:solidFill>
                <a:schemeClr val="tx1">
                  <a:lumMod val="95000"/>
                  <a:lumOff val="5000"/>
                </a:schemeClr>
              </a:solidFill>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sz="3100" dirty="0" smtClean="0">
                <a:solidFill>
                  <a:schemeClr val="tx1"/>
                </a:solidFill>
                <a:cs typeface="Nazanin"/>
              </a:rPr>
              <a:t>مشخصه هاي اصلي که بتن خودتراکم بايد داشته باشد عبارتند از :</a:t>
            </a:r>
            <a:r>
              <a:rPr lang="fa-IR" b="1" dirty="0" smtClean="0">
                <a:solidFill>
                  <a:schemeClr val="tx1"/>
                </a:solidFill>
                <a:cs typeface="Nazanin" pitchFamily="2" charset="-78"/>
              </a:rPr>
              <a:t/>
            </a:r>
            <a:br>
              <a:rPr lang="fa-IR" b="1" dirty="0" smtClean="0">
                <a:solidFill>
                  <a:schemeClr val="tx1"/>
                </a:solidFill>
                <a:cs typeface="Nazanin" pitchFamily="2" charset="-78"/>
              </a:rPr>
            </a:br>
            <a:endParaRPr lang="fa-IR" dirty="0">
              <a:solidFill>
                <a:schemeClr val="tx1"/>
              </a:solidFill>
            </a:endParaRPr>
          </a:p>
        </p:txBody>
      </p:sp>
      <p:sp>
        <p:nvSpPr>
          <p:cNvPr id="3" name="Content Placeholder 2"/>
          <p:cNvSpPr>
            <a:spLocks noGrp="1"/>
          </p:cNvSpPr>
          <p:nvPr>
            <p:ph idx="1"/>
          </p:nvPr>
        </p:nvSpPr>
        <p:spPr/>
        <p:txBody>
          <a:bodyPr>
            <a:normAutofit fontScale="85000" lnSpcReduction="10000"/>
          </a:bodyPr>
          <a:lstStyle/>
          <a:p>
            <a:r>
              <a:rPr lang="fa-IR" dirty="0" smtClean="0">
                <a:solidFill>
                  <a:schemeClr val="tx1"/>
                </a:solidFill>
                <a:cs typeface="Nazanin" pitchFamily="2" charset="-78"/>
              </a:rPr>
              <a:t>الف- وقتي که بتن تازه تهيه شده و خميري است: کارايي خوب داشته باشد، راحت ريخته و جا داده شود بدون اينکه سنگدانه هاي ريز و درشت از هم و از دوغاب سيمان جدا شوند، گوشه و زواياي قالب را پر کند و ميلگردهاي آرماتور را (در صورت وجود) احاطه نمايد.</a:t>
            </a:r>
          </a:p>
          <a:p>
            <a:endParaRPr lang="en-US" dirty="0" smtClean="0">
              <a:solidFill>
                <a:schemeClr val="tx1"/>
              </a:solidFill>
              <a:cs typeface="Nazanin" pitchFamily="2" charset="-78"/>
            </a:endParaRPr>
          </a:p>
          <a:p>
            <a:r>
              <a:rPr lang="fa-IR" dirty="0" smtClean="0">
                <a:solidFill>
                  <a:schemeClr val="tx1"/>
                </a:solidFill>
                <a:cs typeface="Nazanin" pitchFamily="2" charset="-78"/>
              </a:rPr>
              <a:t>ب- پس از گرفتن و سخت شدن: مقاومت لازم را داشته باشد، جمع شدگي آن کم باشد، بسته به مورد و نياز قابليت نفوذ آن کم يا بسيار زياد باشد و . .</a:t>
            </a:r>
          </a:p>
          <a:p>
            <a:endParaRPr lang="fa-IR" dirty="0" smtClean="0">
              <a:solidFill>
                <a:schemeClr val="tx1"/>
              </a:solidFill>
              <a:cs typeface="Nazanin" pitchFamily="2" charset="-78"/>
            </a:endParaRPr>
          </a:p>
          <a:p>
            <a:r>
              <a:rPr lang="fa-IR" dirty="0" smtClean="0">
                <a:solidFill>
                  <a:schemeClr val="tx1"/>
                </a:solidFill>
                <a:cs typeface="Nazanin" pitchFamily="2" charset="-78"/>
              </a:rPr>
              <a:t>ج- مشخصه هاي خود را در طول عمر مفيد پيش بيني شده، در حد مطلوب حفظ نمايد.</a:t>
            </a:r>
            <a:endParaRPr lang="en-US" dirty="0" smtClean="0">
              <a:solidFill>
                <a:schemeClr val="tx1"/>
              </a:solidFill>
              <a:cs typeface="Nazanin" pitchFamily="2" charset="-78"/>
            </a:endParaRPr>
          </a:p>
          <a:p>
            <a:endParaRPr lang="fa-I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solidFill>
                  <a:schemeClr val="tx1"/>
                </a:solidFill>
                <a:latin typeface="Nazanin"/>
                <a:cs typeface="Nazanin"/>
              </a:rPr>
              <a:t>مبانی طراحی مخلوط بتن خود تراکم</a:t>
            </a:r>
            <a:r>
              <a:rPr lang="en-US" dirty="0" smtClean="0">
                <a:solidFill>
                  <a:schemeClr val="tx1"/>
                </a:solidFill>
                <a:latin typeface="Nazanin"/>
                <a:cs typeface="Nazanin"/>
              </a:rPr>
              <a:t> : </a:t>
            </a:r>
            <a:br>
              <a:rPr lang="en-US" dirty="0" smtClean="0">
                <a:solidFill>
                  <a:schemeClr val="tx1"/>
                </a:solidFill>
                <a:latin typeface="Nazanin"/>
                <a:cs typeface="Nazanin"/>
              </a:rPr>
            </a:br>
            <a:r>
              <a:rPr lang="fa-IR" dirty="0" smtClean="0">
                <a:solidFill>
                  <a:schemeClr val="tx1"/>
                </a:solidFill>
                <a:latin typeface="Nazanin"/>
                <a:cs typeface="Nazanin"/>
              </a:rPr>
              <a:t> سیال و پایدار بودن از مبانی طراحی مخلوط </a:t>
            </a:r>
            <a:r>
              <a:rPr lang="en-US" dirty="0" err="1" smtClean="0">
                <a:solidFill>
                  <a:schemeClr val="tx1"/>
                </a:solidFill>
                <a:latin typeface="Nazanin"/>
                <a:cs typeface="Nazanin"/>
              </a:rPr>
              <a:t>scc</a:t>
            </a:r>
            <a:r>
              <a:rPr lang="fa-IR" dirty="0" smtClean="0">
                <a:solidFill>
                  <a:schemeClr val="tx1"/>
                </a:solidFill>
                <a:latin typeface="Nazanin"/>
                <a:cs typeface="Nazanin"/>
              </a:rPr>
              <a:t> است ، اما غیر از این خصوصیات ، عامل اقتصادی نیز باید در طراحی در نظر گرفت . چالش مهم در طراحی مخلوط </a:t>
            </a:r>
            <a:r>
              <a:rPr lang="en-US" dirty="0" err="1" smtClean="0">
                <a:solidFill>
                  <a:schemeClr val="tx1"/>
                </a:solidFill>
                <a:latin typeface="Nazanin"/>
                <a:cs typeface="Nazanin"/>
              </a:rPr>
              <a:t>scc</a:t>
            </a:r>
            <a:r>
              <a:rPr lang="fa-IR" dirty="0" smtClean="0">
                <a:solidFill>
                  <a:schemeClr val="tx1"/>
                </a:solidFill>
                <a:latin typeface="Nazanin"/>
                <a:cs typeface="Nazanin"/>
              </a:rPr>
              <a:t> ، معادل بودن مشخصات مورد نیاز با مشخصات واقعی است .</a:t>
            </a:r>
            <a:br>
              <a:rPr lang="fa-IR" dirty="0" smtClean="0">
                <a:solidFill>
                  <a:schemeClr val="tx1"/>
                </a:solidFill>
                <a:latin typeface="Nazanin"/>
                <a:cs typeface="Nazanin"/>
              </a:rPr>
            </a:br>
            <a:r>
              <a:rPr lang="fa-IR" dirty="0" smtClean="0">
                <a:solidFill>
                  <a:schemeClr val="tx1"/>
                </a:solidFill>
                <a:latin typeface="Nazanin"/>
                <a:cs typeface="Nazanin"/>
              </a:rPr>
              <a:t> مواد مورد نیاز برای ساخت </a:t>
            </a:r>
            <a:r>
              <a:rPr lang="en-US" dirty="0" err="1" smtClean="0">
                <a:solidFill>
                  <a:schemeClr val="tx1"/>
                </a:solidFill>
                <a:latin typeface="Nazanin"/>
                <a:cs typeface="Nazanin"/>
              </a:rPr>
              <a:t>scc</a:t>
            </a:r>
            <a:r>
              <a:rPr lang="fa-IR" dirty="0" smtClean="0">
                <a:solidFill>
                  <a:schemeClr val="tx1"/>
                </a:solidFill>
                <a:latin typeface="Nazanin"/>
                <a:cs typeface="Nazanin"/>
              </a:rPr>
              <a:t> به شرح زیر است : </a:t>
            </a:r>
            <a:r>
              <a:rPr lang="en-US" dirty="0" smtClean="0">
                <a:solidFill>
                  <a:schemeClr val="tx1"/>
                </a:solidFill>
                <a:latin typeface="Nazanin"/>
                <a:cs typeface="Nazanin"/>
              </a:rPr>
              <a:t/>
            </a:r>
            <a:br>
              <a:rPr lang="en-US" dirty="0" smtClean="0">
                <a:solidFill>
                  <a:schemeClr val="tx1"/>
                </a:solidFill>
                <a:latin typeface="Nazanin"/>
                <a:cs typeface="Nazanin"/>
              </a:rPr>
            </a:br>
            <a:r>
              <a:rPr lang="fa-IR" dirty="0" smtClean="0">
                <a:solidFill>
                  <a:schemeClr val="tx1"/>
                </a:solidFill>
                <a:latin typeface="Nazanin"/>
                <a:cs typeface="Nazanin"/>
              </a:rPr>
              <a:t>1 – سیمان</a:t>
            </a:r>
            <a:r>
              <a:rPr lang="fa-IR" u="sng" dirty="0" smtClean="0">
                <a:solidFill>
                  <a:schemeClr val="tx1"/>
                </a:solidFill>
                <a:latin typeface="Nazanin"/>
                <a:cs typeface="Nazanin"/>
              </a:rPr>
              <a:t> </a:t>
            </a:r>
            <a:r>
              <a:rPr lang="fa-IR" dirty="0" smtClean="0">
                <a:solidFill>
                  <a:schemeClr val="tx1"/>
                </a:solidFill>
                <a:latin typeface="Nazanin"/>
                <a:cs typeface="Nazanin"/>
              </a:rPr>
              <a:t>: نوع و مقدار سیمان براساس خواص و دوام مورد نیاز تعیین می گردد . معمولا" مقدار سیمان بین </a:t>
            </a:r>
            <a:r>
              <a:rPr lang="en-US" dirty="0" smtClean="0">
                <a:solidFill>
                  <a:schemeClr val="tx1"/>
                </a:solidFill>
                <a:latin typeface="Nazanin"/>
                <a:cs typeface="Nazanin"/>
              </a:rPr>
              <a:t>350-450 kg/m</a:t>
            </a:r>
            <a:r>
              <a:rPr lang="en-US" baseline="30000" dirty="0" smtClean="0">
                <a:solidFill>
                  <a:schemeClr val="tx1"/>
                </a:solidFill>
                <a:latin typeface="Nazanin"/>
                <a:cs typeface="Nazanin"/>
              </a:rPr>
              <a:t>3</a:t>
            </a:r>
            <a:r>
              <a:rPr lang="fa-IR" baseline="30000" dirty="0" smtClean="0">
                <a:solidFill>
                  <a:schemeClr val="tx1"/>
                </a:solidFill>
                <a:latin typeface="Nazanin"/>
                <a:cs typeface="Nazanin"/>
              </a:rPr>
              <a:t> </a:t>
            </a:r>
            <a:r>
              <a:rPr lang="fa-IR" dirty="0" smtClean="0">
                <a:solidFill>
                  <a:schemeClr val="tx1"/>
                </a:solidFill>
                <a:latin typeface="Nazanin"/>
                <a:cs typeface="Nazanin"/>
              </a:rPr>
              <a:t>است .</a:t>
            </a:r>
          </a:p>
          <a:p>
            <a:endParaRPr lang="fa-IR" dirty="0">
              <a:solidFill>
                <a:schemeClr val="tx1"/>
              </a:solidFill>
              <a:cs typeface="Nazani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b="1" u="sng" dirty="0" smtClean="0">
                <a:solidFill>
                  <a:srgbClr val="0070C0"/>
                </a:solidFill>
              </a:rPr>
              <a:t> </a:t>
            </a:r>
            <a:r>
              <a:rPr lang="fa-IR" sz="2000" dirty="0" smtClean="0">
                <a:solidFill>
                  <a:schemeClr val="tx1"/>
                </a:solidFill>
                <a:latin typeface="Nazanin"/>
              </a:rPr>
              <a:t>2</a:t>
            </a:r>
            <a:r>
              <a:rPr lang="fa-IR" i="1" dirty="0" smtClean="0">
                <a:solidFill>
                  <a:schemeClr val="tx1"/>
                </a:solidFill>
                <a:latin typeface="Nazanin"/>
                <a:cs typeface="Nazanin"/>
              </a:rPr>
              <a:t>– سنگدانه </a:t>
            </a:r>
            <a:r>
              <a:rPr lang="fa-IR" dirty="0" smtClean="0">
                <a:solidFill>
                  <a:schemeClr val="tx1"/>
                </a:solidFill>
                <a:latin typeface="Nazanin"/>
                <a:cs typeface="Nazanin"/>
              </a:rPr>
              <a:t>درشت : تمام سنگدانه های درشت که برای بتن معمولی استفاده می شود ، قابل مصرف در </a:t>
            </a:r>
            <a:r>
              <a:rPr lang="en-US" dirty="0" err="1" smtClean="0">
                <a:solidFill>
                  <a:schemeClr val="tx1"/>
                </a:solidFill>
                <a:latin typeface="Nazanin"/>
                <a:cs typeface="Nazanin"/>
              </a:rPr>
              <a:t>scc</a:t>
            </a:r>
            <a:r>
              <a:rPr lang="fa-IR" dirty="0" smtClean="0">
                <a:solidFill>
                  <a:schemeClr val="tx1"/>
                </a:solidFill>
                <a:latin typeface="Nazanin"/>
                <a:cs typeface="Nazanin"/>
              </a:rPr>
              <a:t> است . اندازه حداکثر معمولا" بین </a:t>
            </a:r>
            <a:r>
              <a:rPr lang="en-US" dirty="0" smtClean="0">
                <a:solidFill>
                  <a:schemeClr val="tx1"/>
                </a:solidFill>
                <a:latin typeface="Nazanin"/>
                <a:cs typeface="Nazanin"/>
              </a:rPr>
              <a:t>16 – 20</a:t>
            </a:r>
            <a:r>
              <a:rPr lang="fa-IR" dirty="0" smtClean="0">
                <a:solidFill>
                  <a:schemeClr val="tx1"/>
                </a:solidFill>
                <a:latin typeface="Nazanin"/>
                <a:cs typeface="Nazanin"/>
              </a:rPr>
              <a:t> میلیمتر است. به طور کلی مقدار سنگدانه درشت در  </a:t>
            </a:r>
            <a:r>
              <a:rPr lang="en-US" dirty="0" err="1" smtClean="0">
                <a:solidFill>
                  <a:schemeClr val="tx1"/>
                </a:solidFill>
                <a:latin typeface="Nazanin"/>
                <a:cs typeface="Nazanin"/>
              </a:rPr>
              <a:t>scc</a:t>
            </a:r>
            <a:r>
              <a:rPr lang="fa-IR" dirty="0" smtClean="0">
                <a:solidFill>
                  <a:schemeClr val="tx1"/>
                </a:solidFill>
                <a:latin typeface="Nazanin"/>
                <a:cs typeface="Nazanin"/>
              </a:rPr>
              <a:t>  کمتر از بتن معمولی است زیرا سنگدانه درشت انرژی زیادی مصرف می کند که باعث کاهش جاری شدن بتن می شود و در هنگام عبور از موانع مانند آرماتور سبب مسدود شدن بتن میگردد .</a:t>
            </a:r>
          </a:p>
          <a:p>
            <a:endParaRPr lang="fa-IR" dirty="0">
              <a:solidFill>
                <a:schemeClr val="tx1"/>
              </a:solidFill>
              <a:latin typeface="Nazani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a-IR" u="sng" dirty="0" smtClean="0">
                <a:solidFill>
                  <a:schemeClr val="tx1"/>
                </a:solidFill>
                <a:latin typeface="Nazanin"/>
                <a:cs typeface="Arial" pitchFamily="34" charset="0"/>
              </a:rPr>
              <a:t>3</a:t>
            </a:r>
            <a:r>
              <a:rPr lang="fa-IR" dirty="0" smtClean="0">
                <a:solidFill>
                  <a:schemeClr val="tx1"/>
                </a:solidFill>
                <a:latin typeface="Nazanin"/>
                <a:cs typeface="Nazanin"/>
              </a:rPr>
              <a:t>– سنگدانه ریز </a:t>
            </a:r>
            <a:r>
              <a:rPr lang="fa-IR" u="sng" dirty="0" smtClean="0">
                <a:solidFill>
                  <a:schemeClr val="tx1"/>
                </a:solidFill>
                <a:latin typeface="Nazanin"/>
                <a:cs typeface="Nazanin"/>
              </a:rPr>
              <a:t>:</a:t>
            </a:r>
            <a:r>
              <a:rPr lang="fa-IR" dirty="0" smtClean="0">
                <a:solidFill>
                  <a:schemeClr val="tx1"/>
                </a:solidFill>
                <a:latin typeface="Nazanin"/>
                <a:cs typeface="Nazanin"/>
              </a:rPr>
              <a:t> تمام سنگدانه های ریز که برای بتن معمولی استفاده میشود برای </a:t>
            </a:r>
            <a:r>
              <a:rPr lang="en-US" dirty="0" err="1" smtClean="0">
                <a:solidFill>
                  <a:schemeClr val="tx1"/>
                </a:solidFill>
                <a:latin typeface="Nazanin"/>
                <a:cs typeface="Nazanin"/>
              </a:rPr>
              <a:t>scc</a:t>
            </a:r>
            <a:r>
              <a:rPr lang="fa-IR" dirty="0" smtClean="0">
                <a:solidFill>
                  <a:schemeClr val="tx1"/>
                </a:solidFill>
                <a:latin typeface="Nazanin"/>
                <a:cs typeface="Nazanin"/>
              </a:rPr>
              <a:t> نیز مناسب است هر دو نوع ماسه شامل شکسته و گرد گوشه قابل استفاده می باشد هرچه مقدار ماسه در مخلوط بیشتر باشد ، مقاومت برشی مخلوط بیشتر می شود .</a:t>
            </a:r>
            <a:br>
              <a:rPr lang="fa-IR" dirty="0" smtClean="0">
                <a:solidFill>
                  <a:schemeClr val="tx1"/>
                </a:solidFill>
                <a:latin typeface="Nazanin"/>
                <a:cs typeface="Nazanin"/>
              </a:rPr>
            </a:br>
            <a:r>
              <a:rPr lang="fa-IR" dirty="0" smtClean="0">
                <a:solidFill>
                  <a:schemeClr val="tx1"/>
                </a:solidFill>
                <a:latin typeface="Nazanin"/>
                <a:cs typeface="Nazanin"/>
              </a:rPr>
              <a:t>4 – مواد افزودنی معدنی : انواع مواد افزودنی معدنی یا پوزولان را میتوان در </a:t>
            </a:r>
            <a:r>
              <a:rPr lang="en-US" dirty="0" err="1" smtClean="0">
                <a:solidFill>
                  <a:schemeClr val="tx1"/>
                </a:solidFill>
                <a:latin typeface="Nazanin"/>
                <a:cs typeface="Nazanin"/>
              </a:rPr>
              <a:t>scc</a:t>
            </a:r>
            <a:r>
              <a:rPr lang="fa-IR" dirty="0" smtClean="0">
                <a:solidFill>
                  <a:schemeClr val="tx1"/>
                </a:solidFill>
                <a:latin typeface="Nazanin"/>
                <a:cs typeface="Nazanin"/>
              </a:rPr>
              <a:t> مصرف کرد این مواد برای بهبود خواص بتن تازه و یا بتن سخت شده و دوام مورد استفاده قرار می گیرد . از جمله این مواد میتوان میکروسیلیس ،خاكستر بادي, سرباره و روباره را نام برد .</a:t>
            </a:r>
          </a:p>
          <a:p>
            <a:endParaRPr lang="fa-I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fa-IR" sz="3500" dirty="0" smtClean="0">
                <a:solidFill>
                  <a:schemeClr val="tx1">
                    <a:lumMod val="95000"/>
                    <a:lumOff val="5000"/>
                  </a:schemeClr>
                </a:solidFill>
                <a:latin typeface="Arial" pitchFamily="34" charset="0"/>
                <a:cs typeface="Arial" pitchFamily="34" charset="0"/>
              </a:rPr>
              <a:t> 5</a:t>
            </a:r>
            <a:r>
              <a:rPr lang="fa-IR" sz="3500" dirty="0" smtClean="0">
                <a:solidFill>
                  <a:schemeClr val="tx1"/>
                </a:solidFill>
                <a:latin typeface="Nazanin"/>
                <a:cs typeface="Nazanin"/>
              </a:rPr>
              <a:t>– فوق کاهنده آب(</a:t>
            </a:r>
            <a:r>
              <a:rPr lang="en-US" sz="3500" dirty="0" smtClean="0">
                <a:solidFill>
                  <a:schemeClr val="tx1"/>
                </a:solidFill>
                <a:latin typeface="Nazanin"/>
                <a:cs typeface="Nazanin"/>
              </a:rPr>
              <a:t>MRWR</a:t>
            </a:r>
            <a:r>
              <a:rPr lang="fa-IR" sz="3500" dirty="0" smtClean="0">
                <a:solidFill>
                  <a:schemeClr val="tx1"/>
                </a:solidFill>
                <a:latin typeface="Nazanin"/>
                <a:cs typeface="Nazanin"/>
              </a:rPr>
              <a:t>) : فوق کاهنده آب یا فوق روان کننده ها از مواد بسیار مهم برای ساخت </a:t>
            </a:r>
            <a:r>
              <a:rPr lang="en-US" sz="3500" dirty="0" err="1" smtClean="0">
                <a:solidFill>
                  <a:schemeClr val="tx1"/>
                </a:solidFill>
                <a:latin typeface="Nazanin"/>
                <a:cs typeface="Nazanin"/>
              </a:rPr>
              <a:t>scc</a:t>
            </a:r>
            <a:r>
              <a:rPr lang="fa-IR" sz="3500" dirty="0" smtClean="0">
                <a:solidFill>
                  <a:schemeClr val="tx1"/>
                </a:solidFill>
                <a:latin typeface="Nazanin"/>
                <a:cs typeface="Nazanin"/>
              </a:rPr>
              <a:t> محسوب می شوند و قابلیت های جانبی به بتن می دهند نظیر : </a:t>
            </a:r>
            <a:r>
              <a:rPr lang="en-US" sz="3500" dirty="0" smtClean="0">
                <a:solidFill>
                  <a:schemeClr val="tx1"/>
                </a:solidFill>
                <a:latin typeface="Nazanin"/>
                <a:cs typeface="Nazanin"/>
              </a:rPr>
              <a:t/>
            </a:r>
            <a:br>
              <a:rPr lang="en-US" sz="3500" dirty="0" smtClean="0">
                <a:solidFill>
                  <a:schemeClr val="tx1"/>
                </a:solidFill>
                <a:latin typeface="Nazanin"/>
                <a:cs typeface="Nazanin"/>
              </a:rPr>
            </a:br>
            <a:r>
              <a:rPr lang="fa-IR" sz="3500" dirty="0" smtClean="0">
                <a:solidFill>
                  <a:schemeClr val="tx1"/>
                </a:solidFill>
                <a:latin typeface="Nazanin"/>
                <a:cs typeface="Nazanin"/>
              </a:rPr>
              <a:t>-  قابلیت پرداخت را افزایش می دهد.(</a:t>
            </a:r>
            <a:r>
              <a:rPr lang="en-US" sz="3500" dirty="0" smtClean="0">
                <a:solidFill>
                  <a:schemeClr val="tx1"/>
                </a:solidFill>
                <a:latin typeface="Nazanin"/>
                <a:cs typeface="Nazanin"/>
              </a:rPr>
              <a:t>Flat work</a:t>
            </a:r>
            <a:r>
              <a:rPr lang="fa-IR" sz="3500" dirty="0" smtClean="0">
                <a:solidFill>
                  <a:schemeClr val="tx1"/>
                </a:solidFill>
                <a:latin typeface="Nazanin"/>
                <a:cs typeface="Nazanin"/>
              </a:rPr>
              <a:t>)</a:t>
            </a:r>
            <a:r>
              <a:rPr lang="en-US" sz="3500" dirty="0" smtClean="0">
                <a:solidFill>
                  <a:schemeClr val="tx1"/>
                </a:solidFill>
                <a:latin typeface="Nazanin"/>
                <a:cs typeface="Nazanin"/>
              </a:rPr>
              <a:t/>
            </a:r>
            <a:br>
              <a:rPr lang="en-US" sz="3500" dirty="0" smtClean="0">
                <a:solidFill>
                  <a:schemeClr val="tx1"/>
                </a:solidFill>
                <a:latin typeface="Nazanin"/>
                <a:cs typeface="Nazanin"/>
              </a:rPr>
            </a:br>
            <a:r>
              <a:rPr lang="fa-IR" sz="3500" dirty="0" smtClean="0">
                <a:solidFill>
                  <a:schemeClr val="tx1"/>
                </a:solidFill>
                <a:latin typeface="Nazanin"/>
                <a:cs typeface="Nazanin"/>
              </a:rPr>
              <a:t>-  قابلیت پمپاژ </a:t>
            </a:r>
            <a:r>
              <a:rPr lang="en-US" sz="3500" dirty="0" smtClean="0">
                <a:solidFill>
                  <a:schemeClr val="tx1"/>
                </a:solidFill>
                <a:latin typeface="Nazanin"/>
                <a:cs typeface="Nazanin"/>
              </a:rPr>
              <a:t/>
            </a:r>
            <a:br>
              <a:rPr lang="en-US" sz="3500" dirty="0" smtClean="0">
                <a:solidFill>
                  <a:schemeClr val="tx1"/>
                </a:solidFill>
                <a:latin typeface="Nazanin"/>
                <a:cs typeface="Nazanin"/>
              </a:rPr>
            </a:br>
            <a:r>
              <a:rPr lang="fa-IR" sz="3500" dirty="0" smtClean="0">
                <a:solidFill>
                  <a:schemeClr val="tx1"/>
                </a:solidFill>
                <a:latin typeface="Nazanin"/>
                <a:cs typeface="Nazanin"/>
              </a:rPr>
              <a:t>- استقرار بدون ویبره </a:t>
            </a:r>
            <a:r>
              <a:rPr lang="en-US" sz="3500" dirty="0" smtClean="0">
                <a:solidFill>
                  <a:schemeClr val="tx1"/>
                </a:solidFill>
                <a:latin typeface="Nazanin"/>
                <a:cs typeface="Nazanin"/>
              </a:rPr>
              <a:t/>
            </a:r>
            <a:br>
              <a:rPr lang="en-US" sz="3500" dirty="0" smtClean="0">
                <a:solidFill>
                  <a:schemeClr val="tx1"/>
                </a:solidFill>
                <a:latin typeface="Nazanin"/>
                <a:cs typeface="Nazanin"/>
              </a:rPr>
            </a:br>
            <a:r>
              <a:rPr lang="fa-IR" sz="3500" dirty="0" smtClean="0">
                <a:solidFill>
                  <a:schemeClr val="tx1"/>
                </a:solidFill>
                <a:latin typeface="Nazanin"/>
                <a:cs typeface="Nazanin"/>
              </a:rPr>
              <a:t>ویژگی های افزودنی های </a:t>
            </a:r>
            <a:r>
              <a:rPr lang="en-US" sz="3500" dirty="0" smtClean="0">
                <a:solidFill>
                  <a:schemeClr val="tx1"/>
                </a:solidFill>
                <a:latin typeface="Nazanin"/>
                <a:cs typeface="Nazanin"/>
              </a:rPr>
              <a:t>MRWR</a:t>
            </a:r>
            <a:r>
              <a:rPr lang="fa-IR" sz="3500" dirty="0" smtClean="0">
                <a:solidFill>
                  <a:schemeClr val="tx1"/>
                </a:solidFill>
                <a:latin typeface="Nazanin"/>
                <a:cs typeface="Nazanin"/>
              </a:rPr>
              <a:t> ویژگی های گیرایی کنترل شده ، کارایی عالی ، کارپذیری ، قابلیت پمپاژ ، پرداخت افزایش یافته ، مقاومت دهی اولیه و نهایی افزایش یافته ، حفظ یکپارچگی و . . . می باشد.</a:t>
            </a:r>
            <a:r>
              <a:rPr lang="en-US" sz="3500" dirty="0" smtClean="0">
                <a:solidFill>
                  <a:schemeClr val="tx1"/>
                </a:solidFill>
                <a:latin typeface="Nazanin"/>
                <a:cs typeface="Arial" pitchFamily="34" charset="0"/>
              </a:rPr>
              <a:t/>
            </a:r>
            <a:br>
              <a:rPr lang="en-US" sz="3500" dirty="0" smtClean="0">
                <a:solidFill>
                  <a:schemeClr val="tx1"/>
                </a:solidFill>
                <a:latin typeface="Nazanin"/>
                <a:cs typeface="Arial" pitchFamily="34" charset="0"/>
              </a:rPr>
            </a:br>
            <a:endParaRPr lang="fa-IR" sz="3500" dirty="0" smtClean="0">
              <a:solidFill>
                <a:schemeClr val="tx1"/>
              </a:solidFill>
              <a:latin typeface="Nazanin"/>
            </a:endParaRPr>
          </a:p>
          <a:p>
            <a:endParaRPr lang="fa-I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solidFill>
                  <a:schemeClr val="tx1"/>
                </a:solidFill>
                <a:latin typeface="Nazanin"/>
                <a:cs typeface="Nazanin"/>
              </a:rPr>
              <a:t>6– مواد اصلاح کننده ویسکوزیته (</a:t>
            </a:r>
            <a:r>
              <a:rPr lang="en-US" dirty="0" smtClean="0">
                <a:solidFill>
                  <a:schemeClr val="tx1"/>
                </a:solidFill>
                <a:latin typeface="Nazanin"/>
                <a:cs typeface="Nazanin"/>
              </a:rPr>
              <a:t>VMA</a:t>
            </a:r>
            <a:r>
              <a:rPr lang="fa-IR" dirty="0" smtClean="0">
                <a:solidFill>
                  <a:schemeClr val="tx1"/>
                </a:solidFill>
                <a:latin typeface="Nazanin"/>
                <a:cs typeface="Nazanin"/>
              </a:rPr>
              <a:t>) : مواد اصلاح کننده ویسکوزیته برای افزایش مقاومت در برابر جداشدگی و همگني در </a:t>
            </a:r>
            <a:r>
              <a:rPr lang="en-US" dirty="0" err="1" smtClean="0">
                <a:solidFill>
                  <a:schemeClr val="tx1"/>
                </a:solidFill>
                <a:latin typeface="Nazanin"/>
                <a:cs typeface="Nazanin"/>
              </a:rPr>
              <a:t>scc</a:t>
            </a:r>
            <a:r>
              <a:rPr lang="fa-IR" dirty="0" smtClean="0">
                <a:solidFill>
                  <a:schemeClr val="tx1"/>
                </a:solidFill>
                <a:latin typeface="Nazanin"/>
                <a:cs typeface="Nazanin"/>
              </a:rPr>
              <a:t> مصرف میشود . </a:t>
            </a:r>
            <a:r>
              <a:rPr lang="en-US" dirty="0" smtClean="0">
                <a:solidFill>
                  <a:schemeClr val="tx1"/>
                </a:solidFill>
                <a:latin typeface="Nazanin"/>
                <a:cs typeface="Nazanin"/>
              </a:rPr>
              <a:t/>
            </a:r>
            <a:br>
              <a:rPr lang="en-US" dirty="0" smtClean="0">
                <a:solidFill>
                  <a:schemeClr val="tx1"/>
                </a:solidFill>
                <a:latin typeface="Nazanin"/>
                <a:cs typeface="Nazanin"/>
              </a:rPr>
            </a:br>
            <a:r>
              <a:rPr lang="fa-IR" dirty="0" smtClean="0">
                <a:solidFill>
                  <a:schemeClr val="tx1"/>
                </a:solidFill>
                <a:latin typeface="Nazanin"/>
                <a:cs typeface="Nazanin"/>
              </a:rPr>
              <a:t>7 – فیلرها : پودر سنگ آهك ,دولوميت, گرانيت خرد شده ريز كه ميزان اندازه آنها ريزتر از اندازه ماسه ها (</a:t>
            </a:r>
            <a:r>
              <a:rPr lang="en-US" dirty="0" smtClean="0">
                <a:solidFill>
                  <a:schemeClr val="tx1"/>
                </a:solidFill>
                <a:latin typeface="Nazanin"/>
                <a:cs typeface="Nazanin"/>
              </a:rPr>
              <a:t>D&lt;0.125 mm</a:t>
            </a:r>
            <a:r>
              <a:rPr lang="fa-IR" dirty="0" smtClean="0">
                <a:solidFill>
                  <a:schemeClr val="tx1"/>
                </a:solidFill>
                <a:latin typeface="Nazanin"/>
                <a:cs typeface="Nazanin"/>
              </a:rPr>
              <a:t>) مي باشد و در قسمت پراكننده ها قرار گرفته و فوايد زيادي از جمله پر كردن منافذ خالي  و در دوام و مقاومت بتن </a:t>
            </a:r>
            <a:r>
              <a:rPr lang="en-US" dirty="0" err="1" smtClean="0">
                <a:solidFill>
                  <a:schemeClr val="tx1"/>
                </a:solidFill>
                <a:latin typeface="Nazanin"/>
                <a:cs typeface="Nazanin"/>
              </a:rPr>
              <a:t>scc</a:t>
            </a:r>
            <a:r>
              <a:rPr lang="fa-IR" dirty="0" smtClean="0">
                <a:solidFill>
                  <a:schemeClr val="tx1"/>
                </a:solidFill>
                <a:latin typeface="Nazanin"/>
                <a:cs typeface="Nazanin"/>
              </a:rPr>
              <a:t> نقش اساسي ايفا مي كند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solidFill>
                  <a:schemeClr val="tx1"/>
                </a:solidFill>
                <a:latin typeface="Nazanin"/>
                <a:cs typeface="Nazanin"/>
              </a:rPr>
              <a:t>لازم به ذکر است نقش روان کننده ها در طرح اختلاط آن است که باعث جدایی دانه های سیمان از یکدیگر می شود که سبب می شود دانه های سیمان به صورت گسترده در بتن در حال میکس پخش شوند و روان کننده ها از این طریق باعث کم کردن نسبت آب به سیمان مي شوند .  فوق روان کننده ها اگر از میزان ماکزیمم بیشتر استفاده شوند باعث می شود چسبندگی در بتن از بین برود و باعث عدم گیرایی می شوند .</a:t>
            </a:r>
          </a:p>
          <a:p>
            <a:endParaRPr lang="fa-IR" dirty="0">
              <a:solidFill>
                <a:schemeClr val="tx1"/>
              </a:solidFill>
              <a:latin typeface="Nazanin"/>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0"/>
            <a:ext cx="8686800" cy="838200"/>
          </a:xfrm>
        </p:spPr>
        <p:txBody>
          <a:bodyPr>
            <a:normAutofit/>
          </a:bodyPr>
          <a:lstStyle/>
          <a:p>
            <a:r>
              <a:rPr lang="fa-IR" sz="3200" b="1" dirty="0" smtClean="0">
                <a:solidFill>
                  <a:schemeClr val="tx1">
                    <a:lumMod val="95000"/>
                    <a:lumOff val="5000"/>
                  </a:schemeClr>
                </a:solidFill>
              </a:rPr>
              <a:t>کاربردهای اجرائی ويژه با بتن خود تراکم</a:t>
            </a:r>
            <a:endParaRPr lang="fa-IR" sz="3200" dirty="0">
              <a:solidFill>
                <a:schemeClr val="tx1">
                  <a:lumMod val="95000"/>
                  <a:lumOff val="5000"/>
                </a:schemeClr>
              </a:solidFill>
            </a:endParaRPr>
          </a:p>
        </p:txBody>
      </p:sp>
      <p:sp>
        <p:nvSpPr>
          <p:cNvPr id="3" name="Content Placeholder 2"/>
          <p:cNvSpPr>
            <a:spLocks noGrp="1"/>
          </p:cNvSpPr>
          <p:nvPr>
            <p:ph idx="1"/>
          </p:nvPr>
        </p:nvSpPr>
        <p:spPr/>
        <p:txBody>
          <a:bodyPr>
            <a:normAutofit lnSpcReduction="10000"/>
          </a:bodyPr>
          <a:lstStyle/>
          <a:p>
            <a:pPr algn="just"/>
            <a:r>
              <a:rPr lang="fa-IR" dirty="0" smtClean="0">
                <a:solidFill>
                  <a:schemeClr val="tx1"/>
                </a:solidFill>
                <a:cs typeface="Nazanin"/>
              </a:rPr>
              <a:t>سازه هاي بتني معماري- هنري که نياز به ظرافت خاصي با ميلگرد گذاري فشرده دارند.</a:t>
            </a:r>
            <a:endParaRPr lang="en-US" dirty="0" smtClean="0">
              <a:solidFill>
                <a:schemeClr val="tx1"/>
              </a:solidFill>
              <a:cs typeface="Nazanin"/>
            </a:endParaRPr>
          </a:p>
          <a:p>
            <a:pPr algn="just"/>
            <a:r>
              <a:rPr lang="fa-IR" dirty="0" smtClean="0">
                <a:solidFill>
                  <a:schemeClr val="tx1"/>
                </a:solidFill>
                <a:cs typeface="Nazanin"/>
              </a:rPr>
              <a:t>پل هاي با دهانه هاي بزرگ که به دليل طولاني بودن خط انتقال بتن اجراي آن ها با بتن معمولي امکان پذير نمي باشد و در ضمن استفاده از بتن معمولي موجب قطورتر شدن اندازه پايه ها و نازيبايي سازه مي گردد.</a:t>
            </a:r>
            <a:endParaRPr lang="en-US" dirty="0" smtClean="0">
              <a:solidFill>
                <a:schemeClr val="tx1"/>
              </a:solidFill>
              <a:cs typeface="Nazanin"/>
            </a:endParaRPr>
          </a:p>
          <a:p>
            <a:pPr algn="just"/>
            <a:r>
              <a:rPr lang="fa-IR" dirty="0" smtClean="0">
                <a:solidFill>
                  <a:schemeClr val="tx1"/>
                </a:solidFill>
                <a:cs typeface="Nazanin"/>
              </a:rPr>
              <a:t>تونل هاي شهري و آبي که در آنها مسافت طولاني انتقال بتن معمولي و حفظ کيفيت و تراکم آن از مشکلات مهم اجرايي است.</a:t>
            </a:r>
            <a:endParaRPr lang="en-US" dirty="0" smtClean="0">
              <a:solidFill>
                <a:schemeClr val="tx1"/>
              </a:solidFill>
              <a:cs typeface="Nazanin"/>
            </a:endParaRPr>
          </a:p>
          <a:p>
            <a:endParaRPr lang="en-US" dirty="0" smtClean="0">
              <a:solidFill>
                <a:srgbClr val="FF0000"/>
              </a:solidFill>
              <a:cs typeface="Nazanin" pitchFamily="2" charset="-78"/>
            </a:endParaRPr>
          </a:p>
          <a:p>
            <a:endParaRPr lang="fa-I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fa-IR" dirty="0" smtClean="0">
                <a:solidFill>
                  <a:schemeClr val="tx1"/>
                </a:solidFill>
                <a:cs typeface="Nazanin" pitchFamily="2" charset="-78"/>
              </a:rPr>
              <a:t>ساختمان هاي بلند و برج ها</a:t>
            </a:r>
            <a:endParaRPr lang="en-US" dirty="0" smtClean="0">
              <a:solidFill>
                <a:schemeClr val="tx1"/>
              </a:solidFill>
              <a:cs typeface="Nazanin" pitchFamily="2" charset="-78"/>
            </a:endParaRPr>
          </a:p>
          <a:p>
            <a:pPr algn="just"/>
            <a:r>
              <a:rPr lang="fa-IR" dirty="0" smtClean="0">
                <a:solidFill>
                  <a:schemeClr val="tx1"/>
                </a:solidFill>
                <a:cs typeface="Nazanin" pitchFamily="2" charset="-78"/>
              </a:rPr>
              <a:t>ستون ها و ديوارهاي بلند با ميلگردهاي متراکم</a:t>
            </a:r>
            <a:endParaRPr lang="en-US" dirty="0" smtClean="0">
              <a:solidFill>
                <a:schemeClr val="tx1"/>
              </a:solidFill>
              <a:cs typeface="Nazanin" pitchFamily="2" charset="-78"/>
            </a:endParaRPr>
          </a:p>
          <a:p>
            <a:pPr algn="just"/>
            <a:r>
              <a:rPr lang="fa-IR" dirty="0" smtClean="0">
                <a:solidFill>
                  <a:schemeClr val="tx1"/>
                </a:solidFill>
                <a:cs typeface="Nazanin" pitchFamily="2" charset="-78"/>
              </a:rPr>
              <a:t>ستون هاي بتن ريزي شده با پمپ</a:t>
            </a:r>
            <a:endParaRPr lang="en-US" dirty="0" smtClean="0">
              <a:solidFill>
                <a:schemeClr val="tx1"/>
              </a:solidFill>
              <a:cs typeface="Nazanin" pitchFamily="2" charset="-78"/>
            </a:endParaRPr>
          </a:p>
          <a:p>
            <a:pPr algn="just"/>
            <a:r>
              <a:rPr lang="fa-IR" dirty="0" smtClean="0">
                <a:solidFill>
                  <a:schemeClr val="tx1"/>
                </a:solidFill>
                <a:cs typeface="Nazanin" pitchFamily="2" charset="-78"/>
              </a:rPr>
              <a:t>بتن ريزي بلوک هاي بتني</a:t>
            </a:r>
            <a:endParaRPr lang="en-US" dirty="0" smtClean="0">
              <a:solidFill>
                <a:schemeClr val="tx1"/>
              </a:solidFill>
              <a:cs typeface="Nazanin" pitchFamily="2" charset="-78"/>
            </a:endParaRPr>
          </a:p>
          <a:p>
            <a:endParaRPr lang="fa-IR"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r"/>
            <a:r>
              <a:rPr lang="fa-IR" sz="2800" dirty="0" smtClean="0">
                <a:solidFill>
                  <a:schemeClr val="tx1">
                    <a:lumMod val="95000"/>
                    <a:lumOff val="5000"/>
                  </a:schemeClr>
                </a:solidFill>
                <a:cs typeface="Nazanin"/>
              </a:rPr>
              <a:t>برج  </a:t>
            </a:r>
            <a:r>
              <a:rPr lang="en-US" sz="2800" dirty="0" smtClean="0">
                <a:solidFill>
                  <a:schemeClr val="tx1">
                    <a:lumMod val="95000"/>
                    <a:lumOff val="5000"/>
                  </a:schemeClr>
                </a:solidFill>
                <a:cs typeface="Nazanin"/>
              </a:rPr>
              <a:t>Landmark</a:t>
            </a:r>
            <a:r>
              <a:rPr lang="fa-IR" sz="2800" dirty="0" smtClean="0">
                <a:solidFill>
                  <a:schemeClr val="tx1">
                    <a:lumMod val="95000"/>
                    <a:lumOff val="5000"/>
                  </a:schemeClr>
                </a:solidFill>
                <a:cs typeface="Nazanin"/>
              </a:rPr>
              <a:t>  در شهر یوکوهاما ژاپن </a:t>
            </a:r>
            <a:r>
              <a:rPr lang="en-US" sz="2800" dirty="0" smtClean="0">
                <a:solidFill>
                  <a:schemeClr val="tx1">
                    <a:lumMod val="95000"/>
                    <a:lumOff val="5000"/>
                  </a:schemeClr>
                </a:solidFill>
                <a:cs typeface="Nazanin"/>
              </a:rPr>
              <a:t/>
            </a:r>
            <a:br>
              <a:rPr lang="en-US" sz="2800" dirty="0" smtClean="0">
                <a:solidFill>
                  <a:schemeClr val="tx1">
                    <a:lumMod val="95000"/>
                    <a:lumOff val="5000"/>
                  </a:schemeClr>
                </a:solidFill>
                <a:cs typeface="Nazanin"/>
              </a:rPr>
            </a:br>
            <a:r>
              <a:rPr lang="fa-IR" sz="2800" dirty="0" smtClean="0">
                <a:solidFill>
                  <a:schemeClr val="tx1">
                    <a:lumMod val="95000"/>
                    <a:lumOff val="5000"/>
                  </a:schemeClr>
                </a:solidFill>
                <a:cs typeface="Nazanin"/>
              </a:rPr>
              <a:t>ستونهای 9 طبقه اول این برج با استفاده از بتن خود تراکم اجرا شده است ( با توجه به فشردگی میلگرد ها</a:t>
            </a:r>
            <a:r>
              <a:rPr lang="en-US" sz="2800" dirty="0" smtClean="0">
                <a:solidFill>
                  <a:schemeClr val="tx1">
                    <a:lumMod val="95000"/>
                    <a:lumOff val="5000"/>
                  </a:schemeClr>
                </a:solidFill>
                <a:cs typeface="Nazanin"/>
              </a:rPr>
              <a:t>( </a:t>
            </a:r>
            <a:r>
              <a:rPr lang="fa-IR" sz="2800" dirty="0" smtClean="0">
                <a:solidFill>
                  <a:schemeClr val="tx1">
                    <a:lumMod val="95000"/>
                    <a:lumOff val="5000"/>
                  </a:schemeClr>
                </a:solidFill>
                <a:cs typeface="Nazanin"/>
              </a:rPr>
              <a:t>مقدار بتن خود تراکم مصرفی = 885 متر مکعب</a:t>
            </a:r>
            <a:br>
              <a:rPr lang="fa-IR" sz="2800" dirty="0" smtClean="0">
                <a:solidFill>
                  <a:schemeClr val="tx1">
                    <a:lumMod val="95000"/>
                    <a:lumOff val="5000"/>
                  </a:schemeClr>
                </a:solidFill>
                <a:cs typeface="Nazanin"/>
              </a:rPr>
            </a:br>
            <a:endParaRPr lang="fa-IR" sz="2800" dirty="0">
              <a:solidFill>
                <a:schemeClr val="tx1">
                  <a:lumMod val="95000"/>
                  <a:lumOff val="5000"/>
                </a:schemeClr>
              </a:solidFill>
              <a:cs typeface="Nazanin"/>
            </a:endParaRPr>
          </a:p>
        </p:txBody>
      </p:sp>
      <p:pic>
        <p:nvPicPr>
          <p:cNvPr id="5" name="Content Placeholder 5" descr="S.C.C 3.jpg"/>
          <p:cNvPicPr>
            <a:picLocks noGrp="1"/>
          </p:cNvPicPr>
          <p:nvPr>
            <p:ph idx="1"/>
          </p:nvPr>
        </p:nvPicPr>
        <p:blipFill>
          <a:blip r:embed="rId2"/>
          <a:srcRect/>
          <a:stretch>
            <a:fillRect/>
          </a:stretch>
        </p:blipFill>
        <p:spPr>
          <a:xfrm>
            <a:off x="4857752" y="1500174"/>
            <a:ext cx="3928705" cy="5143536"/>
          </a:xfrm>
          <a:prstGeom prst="rect">
            <a:avLst/>
          </a:prstGeom>
        </p:spPr>
      </p:pic>
      <p:pic>
        <p:nvPicPr>
          <p:cNvPr id="6" name="Content Placeholder 4" descr="S.C.C 2.jpg"/>
          <p:cNvPicPr>
            <a:picLocks/>
          </p:cNvPicPr>
          <p:nvPr/>
        </p:nvPicPr>
        <p:blipFill>
          <a:blip r:embed="rId3"/>
          <a:srcRect/>
          <a:stretch>
            <a:fillRect/>
          </a:stretch>
        </p:blipFill>
        <p:spPr>
          <a:xfrm>
            <a:off x="214282" y="1500174"/>
            <a:ext cx="4429156" cy="507209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14290"/>
            <a:ext cx="8686800" cy="838200"/>
          </a:xfrm>
        </p:spPr>
        <p:txBody>
          <a:bodyPr>
            <a:normAutofit/>
          </a:bodyPr>
          <a:lstStyle/>
          <a:p>
            <a:r>
              <a:rPr lang="fa-IR" dirty="0" smtClean="0">
                <a:latin typeface="ISOCP" pitchFamily="2" charset="0"/>
                <a:cs typeface="ISOCP" pitchFamily="2" charset="0"/>
              </a:rPr>
              <a:t>استفاده ازبتن خودتراکم درساخت ورودی دانشگاهها</a:t>
            </a:r>
            <a:endParaRPr lang="fa-IR" dirty="0">
              <a:latin typeface="ISOCP" pitchFamily="2" charset="0"/>
              <a:cs typeface="ISOCP" pitchFamily="2" charset="0"/>
            </a:endParaRPr>
          </a:p>
        </p:txBody>
      </p:sp>
      <p:pic>
        <p:nvPicPr>
          <p:cNvPr id="4" name="Picture 2" descr="C:\Users\faraz system\Downloads\iust2.jpg"/>
          <p:cNvPicPr>
            <a:picLocks noGrp="1" noChangeAspect="1" noChangeArrowheads="1"/>
          </p:cNvPicPr>
          <p:nvPr>
            <p:ph idx="1"/>
          </p:nvPr>
        </p:nvPicPr>
        <p:blipFill>
          <a:blip r:embed="rId2"/>
          <a:srcRect/>
          <a:stretch>
            <a:fillRect/>
          </a:stretch>
        </p:blipFill>
        <p:spPr bwMode="auto">
          <a:xfrm>
            <a:off x="0" y="1500175"/>
            <a:ext cx="9144000" cy="535782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عمران\بتن\pages_2013_12_22_9_14_0.jpg"/>
          <p:cNvPicPr>
            <a:picLocks noGrp="1" noChangeAspect="1" noChangeArrowheads="1"/>
          </p:cNvPicPr>
          <p:nvPr>
            <p:ph idx="1"/>
          </p:nvPr>
        </p:nvPicPr>
        <p:blipFill>
          <a:blip r:embed="rId2"/>
          <a:srcRect/>
          <a:stretch>
            <a:fillRect/>
          </a:stretch>
        </p:blipFill>
        <p:spPr bwMode="auto">
          <a:xfrm>
            <a:off x="1248416" y="1554163"/>
            <a:ext cx="6799567" cy="4525962"/>
          </a:xfrm>
          <a:prstGeom prst="rect">
            <a:avLst/>
          </a:prstGeom>
          <a:noFill/>
        </p:spPr>
      </p:pic>
      <p:sp>
        <p:nvSpPr>
          <p:cNvPr id="3" name="TextBox 2"/>
          <p:cNvSpPr txBox="1"/>
          <p:nvPr/>
        </p:nvSpPr>
        <p:spPr>
          <a:xfrm>
            <a:off x="2143108" y="285728"/>
            <a:ext cx="4012637" cy="584775"/>
          </a:xfrm>
          <a:prstGeom prst="rect">
            <a:avLst/>
          </a:prstGeom>
          <a:noFill/>
        </p:spPr>
        <p:txBody>
          <a:bodyPr wrap="none" rtlCol="1">
            <a:spAutoFit/>
          </a:bodyPr>
          <a:lstStyle/>
          <a:p>
            <a:r>
              <a:rPr lang="fa-IR" sz="3200" dirty="0" smtClean="0">
                <a:latin typeface="Nazanin"/>
              </a:rPr>
              <a:t>بتن ریزی بتن خودتراکم</a:t>
            </a:r>
            <a:endParaRPr lang="fa-IR" sz="3200" dirty="0">
              <a:latin typeface="Nazanin"/>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4290"/>
            <a:ext cx="8686800" cy="1081110"/>
          </a:xfrm>
        </p:spPr>
        <p:txBody>
          <a:bodyPr/>
          <a:lstStyle/>
          <a:p>
            <a:pPr algn="ctr"/>
            <a:r>
              <a:rPr lang="fa-IR" sz="3200" dirty="0" smtClean="0">
                <a:solidFill>
                  <a:schemeClr val="tx1"/>
                </a:solidFill>
                <a:latin typeface="AmdtSymbols" pitchFamily="2" charset="0"/>
              </a:rPr>
              <a:t>خصوصيات بتن </a:t>
            </a:r>
            <a:r>
              <a:rPr lang="en-US" sz="3200" dirty="0" err="1" smtClean="0">
                <a:solidFill>
                  <a:schemeClr val="tx1"/>
                </a:solidFill>
                <a:latin typeface="AmdtSymbols" pitchFamily="2" charset="0"/>
              </a:rPr>
              <a:t>scc</a:t>
            </a:r>
            <a:r>
              <a:rPr lang="en-US" sz="3200" dirty="0" smtClean="0">
                <a:solidFill>
                  <a:schemeClr val="tx1"/>
                </a:solidFill>
                <a:latin typeface="AmdtSymbols" pitchFamily="2" charset="0"/>
              </a:rPr>
              <a:t> </a:t>
            </a:r>
            <a:r>
              <a:rPr lang="fa-IR" sz="3200" dirty="0" smtClean="0">
                <a:solidFill>
                  <a:schemeClr val="tx1"/>
                </a:solidFill>
                <a:latin typeface="AmdtSymbols" pitchFamily="2" charset="0"/>
              </a:rPr>
              <a:t> </a:t>
            </a:r>
            <a:r>
              <a:rPr lang="fa-IR" dirty="0" smtClean="0">
                <a:solidFill>
                  <a:schemeClr val="tx1"/>
                </a:solidFill>
                <a:latin typeface="AmdtSymbols" pitchFamily="2" charset="0"/>
              </a:rPr>
              <a:t>:</a:t>
            </a:r>
            <a:endParaRPr lang="fa-IR" dirty="0">
              <a:solidFill>
                <a:schemeClr val="tx1"/>
              </a:solidFill>
              <a:latin typeface="AmdtSymbols" pitchFamily="2" charset="0"/>
            </a:endParaRPr>
          </a:p>
        </p:txBody>
      </p:sp>
      <p:sp>
        <p:nvSpPr>
          <p:cNvPr id="3" name="Content Placeholder 2"/>
          <p:cNvSpPr>
            <a:spLocks noGrp="1"/>
          </p:cNvSpPr>
          <p:nvPr>
            <p:ph idx="1"/>
          </p:nvPr>
        </p:nvSpPr>
        <p:spPr/>
        <p:txBody>
          <a:bodyPr/>
          <a:lstStyle/>
          <a:p>
            <a:r>
              <a:rPr lang="en-US" b="1" u="sng" dirty="0" smtClean="0">
                <a:solidFill>
                  <a:schemeClr val="tx1"/>
                </a:solidFill>
              </a:rPr>
              <a:t>1</a:t>
            </a:r>
            <a:r>
              <a:rPr lang="fa-IR" u="sng" dirty="0" smtClean="0">
                <a:solidFill>
                  <a:schemeClr val="tx1"/>
                </a:solidFill>
                <a:latin typeface="DokChampa" pitchFamily="34" charset="-34"/>
                <a:cs typeface="Arabic Typesetting" pitchFamily="66" charset="-78"/>
              </a:rPr>
              <a:t>- قابليت پراكنندگي </a:t>
            </a:r>
            <a:r>
              <a:rPr lang="fa-IR" dirty="0" smtClean="0">
                <a:solidFill>
                  <a:schemeClr val="tx1"/>
                </a:solidFill>
                <a:latin typeface="DokChampa" pitchFamily="34" charset="-34"/>
                <a:cs typeface="Arabic Typesetting" pitchFamily="66" charset="-78"/>
              </a:rPr>
              <a:t>(</a:t>
            </a:r>
            <a:r>
              <a:rPr lang="en-US" dirty="0" smtClean="0">
                <a:solidFill>
                  <a:schemeClr val="tx1"/>
                </a:solidFill>
                <a:latin typeface="DokChampa" pitchFamily="34" charset="-34"/>
                <a:cs typeface="DokChampa" pitchFamily="34" charset="-34"/>
              </a:rPr>
              <a:t>filling ability</a:t>
            </a:r>
            <a:r>
              <a:rPr lang="fa-IR" dirty="0" smtClean="0">
                <a:solidFill>
                  <a:schemeClr val="tx1"/>
                </a:solidFill>
                <a:latin typeface="DokChampa" pitchFamily="34" charset="-34"/>
                <a:cs typeface="Arabic Typesetting" pitchFamily="66" charset="-78"/>
              </a:rPr>
              <a:t>) : يكي از ويژگي هاي بتن </a:t>
            </a:r>
            <a:r>
              <a:rPr lang="en-US" dirty="0" err="1" smtClean="0">
                <a:solidFill>
                  <a:schemeClr val="tx1"/>
                </a:solidFill>
                <a:latin typeface="DokChampa" pitchFamily="34" charset="-34"/>
                <a:cs typeface="DokChampa" pitchFamily="34" charset="-34"/>
              </a:rPr>
              <a:t>scc</a:t>
            </a:r>
            <a:r>
              <a:rPr lang="fa-IR" dirty="0" smtClean="0">
                <a:solidFill>
                  <a:schemeClr val="tx1"/>
                </a:solidFill>
                <a:latin typeface="DokChampa" pitchFamily="34" charset="-34"/>
                <a:cs typeface="Arabic Typesetting" pitchFamily="66" charset="-78"/>
              </a:rPr>
              <a:t> پر كردن و جاي گرفتن آسان در لابه لاي آرماتوربندي سازه به وسيله وزن خود است .</a:t>
            </a:r>
            <a:br>
              <a:rPr lang="fa-IR" dirty="0" smtClean="0">
                <a:solidFill>
                  <a:schemeClr val="tx1"/>
                </a:solidFill>
                <a:latin typeface="DokChampa" pitchFamily="34" charset="-34"/>
                <a:cs typeface="Arabic Typesetting" pitchFamily="66" charset="-78"/>
              </a:rPr>
            </a:br>
            <a:r>
              <a:rPr lang="en-US" u="sng" dirty="0" smtClean="0">
                <a:solidFill>
                  <a:schemeClr val="tx1"/>
                </a:solidFill>
                <a:latin typeface="DokChampa" pitchFamily="34" charset="-34"/>
                <a:cs typeface="DokChampa" pitchFamily="34" charset="-34"/>
              </a:rPr>
              <a:t>2</a:t>
            </a:r>
            <a:r>
              <a:rPr lang="fa-IR" u="sng" dirty="0" smtClean="0">
                <a:solidFill>
                  <a:schemeClr val="tx1"/>
                </a:solidFill>
                <a:latin typeface="DokChampa" pitchFamily="34" charset="-34"/>
                <a:cs typeface="Arabic Typesetting" pitchFamily="66" charset="-78"/>
              </a:rPr>
              <a:t>- قابليت گذردهي </a:t>
            </a:r>
            <a:r>
              <a:rPr lang="fa-IR" dirty="0" smtClean="0">
                <a:solidFill>
                  <a:schemeClr val="tx1"/>
                </a:solidFill>
                <a:latin typeface="DokChampa" pitchFamily="34" charset="-34"/>
                <a:cs typeface="Arabic Typesetting" pitchFamily="66" charset="-78"/>
              </a:rPr>
              <a:t>(</a:t>
            </a:r>
            <a:r>
              <a:rPr lang="en-US" dirty="0" smtClean="0">
                <a:solidFill>
                  <a:schemeClr val="tx1"/>
                </a:solidFill>
                <a:latin typeface="DokChampa" pitchFamily="34" charset="-34"/>
                <a:cs typeface="DokChampa" pitchFamily="34" charset="-34"/>
              </a:rPr>
              <a:t>passing ability</a:t>
            </a:r>
            <a:r>
              <a:rPr lang="fa-IR" dirty="0" smtClean="0">
                <a:solidFill>
                  <a:schemeClr val="tx1"/>
                </a:solidFill>
                <a:latin typeface="DokChampa" pitchFamily="34" charset="-34"/>
                <a:cs typeface="Arabic Typesetting" pitchFamily="66" charset="-78"/>
              </a:rPr>
              <a:t>) : يعني در بين تنگناها مانند فضاي بين در آرماتورها بدون جداشدگي و گرفتگي به راحتي عبور ميكند .</a:t>
            </a:r>
            <a:br>
              <a:rPr lang="fa-IR" dirty="0" smtClean="0">
                <a:solidFill>
                  <a:schemeClr val="tx1"/>
                </a:solidFill>
                <a:latin typeface="DokChampa" pitchFamily="34" charset="-34"/>
                <a:cs typeface="Arabic Typesetting" pitchFamily="66" charset="-78"/>
              </a:rPr>
            </a:br>
            <a:endParaRPr lang="fa-IR" dirty="0">
              <a:solidFill>
                <a:schemeClr val="tx1"/>
              </a:solidFill>
              <a:latin typeface="DokChampa" pitchFamily="34" charset="-34"/>
              <a:cs typeface="Arabic Typesetting" pitchFamily="66"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u="sng" dirty="0" smtClean="0">
                <a:solidFill>
                  <a:schemeClr val="tx1"/>
                </a:solidFill>
                <a:latin typeface="Nazanin"/>
              </a:rPr>
              <a:t>3</a:t>
            </a:r>
            <a:r>
              <a:rPr lang="fa-IR" u="sng" dirty="0" smtClean="0">
                <a:solidFill>
                  <a:schemeClr val="tx1"/>
                </a:solidFill>
                <a:latin typeface="Sakkal Majalla" pitchFamily="2" charset="-78"/>
                <a:cs typeface="Sakkal Majalla" pitchFamily="2" charset="-78"/>
              </a:rPr>
              <a:t>- پايداري </a:t>
            </a:r>
            <a:r>
              <a:rPr lang="fa-IR" dirty="0" smtClean="0">
                <a:solidFill>
                  <a:schemeClr val="tx1"/>
                </a:solidFill>
                <a:latin typeface="Sakkal Majalla" pitchFamily="2" charset="-78"/>
                <a:cs typeface="Sakkal Majalla" pitchFamily="2" charset="-78"/>
              </a:rPr>
              <a:t>(</a:t>
            </a:r>
            <a:r>
              <a:rPr lang="en-US" dirty="0" smtClean="0">
                <a:solidFill>
                  <a:schemeClr val="tx1"/>
                </a:solidFill>
                <a:latin typeface="Sakkal Majalla" pitchFamily="2" charset="-78"/>
                <a:cs typeface="Sakkal Majalla" pitchFamily="2" charset="-78"/>
              </a:rPr>
              <a:t>stability</a:t>
            </a:r>
            <a:r>
              <a:rPr lang="fa-IR" dirty="0" smtClean="0">
                <a:solidFill>
                  <a:schemeClr val="tx1"/>
                </a:solidFill>
                <a:latin typeface="Sakkal Majalla" pitchFamily="2" charset="-78"/>
                <a:cs typeface="Sakkal Majalla" pitchFamily="2" charset="-78"/>
              </a:rPr>
              <a:t>) : خاصيت پايداري به حفظ همگن بودن بتن در طول حمل و نقل و حين بتن ريزي را گويند .</a:t>
            </a:r>
            <a:br>
              <a:rPr lang="fa-IR" dirty="0" smtClean="0">
                <a:solidFill>
                  <a:schemeClr val="tx1"/>
                </a:solidFill>
                <a:latin typeface="Sakkal Majalla" pitchFamily="2" charset="-78"/>
                <a:cs typeface="Sakkal Majalla" pitchFamily="2" charset="-78"/>
              </a:rPr>
            </a:br>
            <a:r>
              <a:rPr lang="en-US" u="sng" dirty="0" smtClean="0">
                <a:solidFill>
                  <a:schemeClr val="tx1"/>
                </a:solidFill>
                <a:latin typeface="Sakkal Majalla" pitchFamily="2" charset="-78"/>
                <a:cs typeface="Sakkal Majalla" pitchFamily="2" charset="-78"/>
              </a:rPr>
              <a:t>4</a:t>
            </a:r>
            <a:r>
              <a:rPr lang="fa-IR" u="sng" dirty="0" smtClean="0">
                <a:solidFill>
                  <a:schemeClr val="tx1"/>
                </a:solidFill>
                <a:latin typeface="Sakkal Majalla" pitchFamily="2" charset="-78"/>
                <a:cs typeface="Sakkal Majalla" pitchFamily="2" charset="-78"/>
              </a:rPr>
              <a:t>- كارايي </a:t>
            </a:r>
            <a:r>
              <a:rPr lang="fa-IR" dirty="0" smtClean="0">
                <a:solidFill>
                  <a:schemeClr val="tx1"/>
                </a:solidFill>
                <a:latin typeface="Sakkal Majalla" pitchFamily="2" charset="-78"/>
                <a:cs typeface="Sakkal Majalla" pitchFamily="2" charset="-78"/>
              </a:rPr>
              <a:t>(</a:t>
            </a:r>
            <a:r>
              <a:rPr lang="en-US" dirty="0" smtClean="0">
                <a:solidFill>
                  <a:schemeClr val="tx1"/>
                </a:solidFill>
                <a:latin typeface="Sakkal Majalla" pitchFamily="2" charset="-78"/>
                <a:cs typeface="Sakkal Majalla" pitchFamily="2" charset="-78"/>
              </a:rPr>
              <a:t>work ability</a:t>
            </a:r>
            <a:r>
              <a:rPr lang="fa-IR" dirty="0" smtClean="0">
                <a:solidFill>
                  <a:schemeClr val="tx1"/>
                </a:solidFill>
                <a:latin typeface="Sakkal Majalla" pitchFamily="2" charset="-78"/>
                <a:cs typeface="Sakkal Majalla" pitchFamily="2" charset="-78"/>
              </a:rPr>
              <a:t>) : منظور جايگيري به طور آسان در مكان مورد نظر و متراكم شدن تحت وزن خود مي باشد .</a:t>
            </a:r>
            <a:br>
              <a:rPr lang="fa-IR" dirty="0" smtClean="0">
                <a:solidFill>
                  <a:schemeClr val="tx1"/>
                </a:solidFill>
                <a:latin typeface="Sakkal Majalla" pitchFamily="2" charset="-78"/>
                <a:cs typeface="Sakkal Majalla" pitchFamily="2" charset="-78"/>
              </a:rPr>
            </a:br>
            <a:endParaRPr lang="fa-IR" dirty="0" smtClean="0">
              <a:solidFill>
                <a:schemeClr val="tx1"/>
              </a:solidFill>
              <a:latin typeface="Sakkal Majalla" pitchFamily="2" charset="-78"/>
              <a:cs typeface="Sakkal Majalla" pitchFamily="2" charset="-78"/>
            </a:endParaRPr>
          </a:p>
          <a:p>
            <a:endParaRPr lang="fa-I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esalat%206.jpg"/>
          <p:cNvPicPr>
            <a:picLocks noGrp="1" noChangeAspect="1"/>
          </p:cNvPicPr>
          <p:nvPr>
            <p:ph idx="1"/>
          </p:nvPr>
        </p:nvPicPr>
        <p:blipFill>
          <a:blip r:embed="rId2"/>
          <a:srcRect/>
          <a:stretch>
            <a:fillRect/>
          </a:stretch>
        </p:blipFill>
        <p:spPr>
          <a:xfrm>
            <a:off x="4857752" y="1214422"/>
            <a:ext cx="4286248" cy="5643578"/>
          </a:xfrm>
        </p:spPr>
      </p:pic>
      <p:pic>
        <p:nvPicPr>
          <p:cNvPr id="5" name="Content Placeholder 4" descr="resalat%205.jpg"/>
          <p:cNvPicPr>
            <a:picLocks noChangeAspect="1"/>
          </p:cNvPicPr>
          <p:nvPr/>
        </p:nvPicPr>
        <p:blipFill>
          <a:blip r:embed="rId3"/>
          <a:srcRect/>
          <a:stretch>
            <a:fillRect/>
          </a:stretch>
        </p:blipFill>
        <p:spPr>
          <a:xfrm>
            <a:off x="0" y="1214422"/>
            <a:ext cx="4714876" cy="5643578"/>
          </a:xfrm>
          <a:prstGeom prst="rect">
            <a:avLst/>
          </a:prstGeom>
        </p:spPr>
      </p:pic>
      <p:sp>
        <p:nvSpPr>
          <p:cNvPr id="6" name="Rectangle 5"/>
          <p:cNvSpPr/>
          <p:nvPr/>
        </p:nvSpPr>
        <p:spPr>
          <a:xfrm>
            <a:off x="500034" y="285728"/>
            <a:ext cx="8429684" cy="830997"/>
          </a:xfrm>
          <a:prstGeom prst="rect">
            <a:avLst/>
          </a:prstGeom>
        </p:spPr>
        <p:txBody>
          <a:bodyPr wrap="square">
            <a:spAutoFit/>
          </a:bodyPr>
          <a:lstStyle/>
          <a:p>
            <a:r>
              <a:rPr lang="fa-IR" sz="2400" dirty="0" smtClean="0"/>
              <a:t>استفاده از تکنولوژی نوین بتن های خود تراکم ( </a:t>
            </a:r>
            <a:r>
              <a:rPr lang="en-US" sz="2400" dirty="0" smtClean="0"/>
              <a:t>S.C.C</a:t>
            </a:r>
            <a:r>
              <a:rPr lang="fa-IR" sz="2400" dirty="0" smtClean="0"/>
              <a:t> ) دراجرای بخشی از لاینینگ تونل </a:t>
            </a:r>
            <a:endParaRPr lang="fa-IR"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a-IR" dirty="0" smtClean="0">
                <a:solidFill>
                  <a:schemeClr val="tx1"/>
                </a:solidFill>
                <a:latin typeface="Traditional Arabic" pitchFamily="18" charset="-78"/>
                <a:cs typeface="Traditional Arabic" pitchFamily="18" charset="-78"/>
              </a:rPr>
              <a:t>آزمایش جریان اسلامپ به منظور تعیین آزادی حرکت </a:t>
            </a:r>
            <a:r>
              <a:rPr lang="en-US" dirty="0" smtClean="0">
                <a:solidFill>
                  <a:schemeClr val="tx1"/>
                </a:solidFill>
                <a:latin typeface="Traditional Arabic" pitchFamily="18" charset="-78"/>
                <a:cs typeface="Traditional Arabic" pitchFamily="18" charset="-78"/>
              </a:rPr>
              <a:t>SCC</a:t>
            </a:r>
            <a:r>
              <a:rPr lang="fa-IR" dirty="0" smtClean="0">
                <a:solidFill>
                  <a:schemeClr val="tx1"/>
                </a:solidFill>
                <a:latin typeface="Traditional Arabic" pitchFamily="18" charset="-78"/>
                <a:cs typeface="Traditional Arabic" pitchFamily="18" charset="-78"/>
              </a:rPr>
              <a:t> در سطح افق به هنگام نبود مانع صورت می گیرد.</a:t>
            </a:r>
            <a:br>
              <a:rPr lang="fa-IR" dirty="0" smtClean="0">
                <a:solidFill>
                  <a:schemeClr val="tx1"/>
                </a:solidFill>
                <a:latin typeface="Traditional Arabic" pitchFamily="18" charset="-78"/>
                <a:cs typeface="Traditional Arabic" pitchFamily="18" charset="-78"/>
              </a:rPr>
            </a:br>
            <a:r>
              <a:rPr lang="fa-IR" dirty="0" smtClean="0">
                <a:solidFill>
                  <a:schemeClr val="tx1"/>
                </a:solidFill>
                <a:latin typeface="Traditional Arabic" pitchFamily="18" charset="-78"/>
                <a:cs typeface="Traditional Arabic" pitchFamily="18" charset="-78"/>
              </a:rPr>
              <a:t>اساس آزمایش بر اصولی استوار است که آزمایش اسلامپ معمولی بر آن بنا نهاده شده است. قطر دایره ای که بتن پس از پخش شدن می سازد معیار سنجش قابلیت پرکنندگی بتن خواهد بود. نتایج این آزمایش هیچ اشاره ای به توانایی گذشتن بدون انسداد بتن از خلال موانع ندارد اما میتواند ملاکی برای ارزیابی مقاومت در برابر جداشدگی نیز باشد. </a:t>
            </a:r>
          </a:p>
          <a:p>
            <a:endParaRPr lang="fa-IR" dirty="0"/>
          </a:p>
        </p:txBody>
      </p:sp>
      <p:sp>
        <p:nvSpPr>
          <p:cNvPr id="5" name="Rectangle 4"/>
          <p:cNvSpPr/>
          <p:nvPr/>
        </p:nvSpPr>
        <p:spPr>
          <a:xfrm>
            <a:off x="2918054" y="571480"/>
            <a:ext cx="4940094" cy="461665"/>
          </a:xfrm>
          <a:prstGeom prst="rect">
            <a:avLst/>
          </a:prstGeom>
        </p:spPr>
        <p:txBody>
          <a:bodyPr wrap="square">
            <a:spAutoFit/>
          </a:bodyPr>
          <a:lstStyle/>
          <a:p>
            <a:pPr algn="ctr"/>
            <a:r>
              <a:rPr lang="fa-IR" b="1" dirty="0" smtClean="0">
                <a:latin typeface="Nazanin"/>
              </a:rPr>
              <a:t>- </a:t>
            </a:r>
            <a:r>
              <a:rPr lang="fa-IR" sz="2400" b="1" dirty="0" smtClean="0">
                <a:latin typeface="Nazanin"/>
              </a:rPr>
              <a:t>جریان اسلامپ (</a:t>
            </a:r>
            <a:r>
              <a:rPr lang="en-US" sz="2400" b="1" dirty="0" smtClean="0">
                <a:latin typeface="Nazanin"/>
              </a:rPr>
              <a:t>Slump Flow</a:t>
            </a:r>
            <a:r>
              <a:rPr lang="fa-IR" sz="2400" b="1" dirty="0" smtClean="0">
                <a:latin typeface="Nazanin"/>
              </a:rPr>
              <a:t>)</a:t>
            </a:r>
            <a:endParaRPr lang="fa-IR" sz="2400" dirty="0">
              <a:latin typeface="Nazani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پروژه تخصصي\Spread28inch.jpg"/>
          <p:cNvPicPr>
            <a:picLocks noChangeAspect="1" noChangeArrowheads="1"/>
          </p:cNvPicPr>
          <p:nvPr/>
        </p:nvPicPr>
        <p:blipFill>
          <a:blip r:embed="rId2"/>
          <a:srcRect/>
          <a:stretch>
            <a:fillRect/>
          </a:stretch>
        </p:blipFill>
        <p:spPr bwMode="auto">
          <a:xfrm>
            <a:off x="0" y="0"/>
            <a:ext cx="4786314" cy="6858000"/>
          </a:xfrm>
          <a:prstGeom prst="rect">
            <a:avLst/>
          </a:prstGeom>
          <a:noFill/>
          <a:ln w="9525">
            <a:noFill/>
            <a:miter lim="800000"/>
            <a:headEnd/>
            <a:tailEnd/>
          </a:ln>
        </p:spPr>
      </p:pic>
      <p:pic>
        <p:nvPicPr>
          <p:cNvPr id="3" name="Content Placeholder 4" descr="sika_image1.jpg"/>
          <p:cNvPicPr>
            <a:picLocks noChangeAspect="1"/>
          </p:cNvPicPr>
          <p:nvPr/>
        </p:nvPicPr>
        <p:blipFill>
          <a:blip r:embed="rId3"/>
          <a:stretch>
            <a:fillRect/>
          </a:stretch>
        </p:blipFill>
        <p:spPr>
          <a:xfrm>
            <a:off x="4786314" y="0"/>
            <a:ext cx="4357686" cy="6858000"/>
          </a:xfrm>
          <a:prstGeom prst="rect">
            <a:avLst/>
          </a:prstGeom>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faraz system\Downloads\395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4677" y="2214554"/>
            <a:ext cx="2821606"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a-IR" sz="9600" b="1" cap="all" spc="0" dirty="0" smtClean="0">
                <a:ln w="0"/>
                <a:solidFill>
                  <a:schemeClr val="tx1">
                    <a:lumMod val="95000"/>
                    <a:lumOff val="5000"/>
                  </a:schemeClr>
                </a:solidFill>
                <a:effectLst>
                  <a:reflection blurRad="12700" stA="50000" endPos="50000" dist="5000" dir="5400000" sy="-100000" rotWithShape="0"/>
                </a:effectLst>
                <a:latin typeface="Webdings" pitchFamily="18" charset="2"/>
              </a:rPr>
              <a:t>پایان</a:t>
            </a:r>
            <a:endParaRPr lang="en-US" sz="9600" b="1" cap="all" spc="0" dirty="0">
              <a:ln w="0"/>
              <a:solidFill>
                <a:schemeClr val="tx1">
                  <a:lumMod val="95000"/>
                  <a:lumOff val="5000"/>
                </a:schemeClr>
              </a:solidFill>
              <a:effectLst>
                <a:reflection blurRad="12700" stA="50000" endPos="50000" dist="5000" dir="5400000" sy="-100000" rotWithShape="0"/>
              </a:effectLst>
              <a:latin typeface="Webdings" pitchFamily="18" charset="2"/>
              <a:cs typeface="Aharoni" pitchFamily="2" charset="-79"/>
            </a:endParaRPr>
          </a:p>
        </p:txBody>
      </p:sp>
      <p:sp>
        <p:nvSpPr>
          <p:cNvPr id="3" name="Rectangle 2"/>
          <p:cNvSpPr/>
          <p:nvPr/>
        </p:nvSpPr>
        <p:spPr>
          <a:xfrm>
            <a:off x="1875048" y="4221088"/>
            <a:ext cx="5500865" cy="923330"/>
          </a:xfrm>
          <a:prstGeom prst="rect">
            <a:avLst/>
          </a:prstGeom>
          <a:noFill/>
        </p:spPr>
        <p:txBody>
          <a:bodyPr wrap="none" lIns="91440" tIns="45720" rIns="91440" bIns="45720">
            <a:spAutoFit/>
          </a:bodyPr>
          <a:lstStyle/>
          <a:p>
            <a:pPr algn="ct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www.Civiltect.Com</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136</TotalTime>
  <Words>1262</Words>
  <Application>Microsoft Office PowerPoint</Application>
  <PresentationFormat>On-screen Show (4:3)</PresentationFormat>
  <Paragraphs>53</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Trek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مشخصه هاي اصلي که بتن خودتراکم بايد داشته باشد عبارتند از : </vt:lpstr>
      <vt:lpstr>PowerPoint Presentation</vt:lpstr>
      <vt:lpstr>PowerPoint Presentation</vt:lpstr>
      <vt:lpstr>PowerPoint Presentation</vt:lpstr>
      <vt:lpstr>PowerPoint Presentation</vt:lpstr>
      <vt:lpstr>PowerPoint Presentation</vt:lpstr>
      <vt:lpstr>PowerPoint Presentation</vt:lpstr>
      <vt:lpstr>کاربردهای اجرائی ويژه با بتن خود تراکم</vt:lpstr>
      <vt:lpstr>PowerPoint Presentation</vt:lpstr>
      <vt:lpstr>برج  Landmark  در شهر یوکوهاما ژاپن  ستونهای 9 طبقه اول این برج با استفاده از بتن خود تراکم اجرا شده است ( با توجه به فشردگی میلگرد ها( مقدار بتن خود تراکم مصرفی = 885 متر مکعب </vt:lpstr>
      <vt:lpstr>استفاده ازبتن خودتراکم درساخت ورودی دانشگاهها</vt:lpstr>
      <vt:lpstr>PowerPoint Presentation</vt:lpstr>
      <vt:lpstr>خصوصيات بتن scc  :</vt:lpstr>
      <vt:lpstr>PowerPoint Presentation</vt:lpstr>
      <vt:lpstr>PowerPoint Presentation</vt:lpstr>
      <vt:lpstr>PowerPoint Presentation</vt:lpstr>
      <vt:lpstr>PowerPoint Presentation</vt:lpstr>
      <vt:lpstr>PowerPoint Presentation</vt:lpstr>
      <vt:lpstr>PowerPoint Presentation</vt:lpstr>
    </vt:vector>
  </TitlesOfParts>
  <Company>MRT www.Win2Farsi.com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MRT</dc:creator>
  <cp:lastModifiedBy>alireza</cp:lastModifiedBy>
  <cp:revision>19</cp:revision>
  <dcterms:created xsi:type="dcterms:W3CDTF">2014-04-18T04:49:40Z</dcterms:created>
  <dcterms:modified xsi:type="dcterms:W3CDTF">2014-07-16T12:32:40Z</dcterms:modified>
</cp:coreProperties>
</file>